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349" r:id="rId3"/>
    <p:sldId id="329" r:id="rId4"/>
    <p:sldId id="384" r:id="rId5"/>
    <p:sldId id="389" r:id="rId6"/>
    <p:sldId id="351" r:id="rId7"/>
    <p:sldId id="331" r:id="rId8"/>
    <p:sldId id="337" r:id="rId9"/>
    <p:sldId id="319" r:id="rId10"/>
    <p:sldId id="390" r:id="rId11"/>
    <p:sldId id="483" r:id="rId12"/>
    <p:sldId id="501" r:id="rId13"/>
    <p:sldId id="484" r:id="rId14"/>
    <p:sldId id="326" r:id="rId15"/>
    <p:sldId id="502" r:id="rId16"/>
    <p:sldId id="503" r:id="rId17"/>
    <p:sldId id="504" r:id="rId18"/>
    <p:sldId id="505" r:id="rId19"/>
    <p:sldId id="506" r:id="rId20"/>
    <p:sldId id="509" r:id="rId21"/>
    <p:sldId id="507" r:id="rId22"/>
    <p:sldId id="338" r:id="rId23"/>
    <p:sldId id="388" r:id="rId24"/>
    <p:sldId id="333" r:id="rId25"/>
    <p:sldId id="387" r:id="rId26"/>
    <p:sldId id="341" r:id="rId27"/>
    <p:sldId id="340" r:id="rId28"/>
    <p:sldId id="385" r:id="rId29"/>
    <p:sldId id="343" r:id="rId30"/>
    <p:sldId id="380" r:id="rId31"/>
    <p:sldId id="344" r:id="rId32"/>
    <p:sldId id="386" r:id="rId33"/>
    <p:sldId id="510" r:id="rId34"/>
    <p:sldId id="511" r:id="rId35"/>
    <p:sldId id="348" r:id="rId36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D1DD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3E9750-41E2-4977-9E99-DD1032BDDE52}" v="19" dt="2019-12-06T05:34:52.0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93875" autoAdjust="0"/>
  </p:normalViewPr>
  <p:slideViewPr>
    <p:cSldViewPr>
      <p:cViewPr>
        <p:scale>
          <a:sx n="100" d="100"/>
          <a:sy n="100" d="100"/>
        </p:scale>
        <p:origin x="1852" y="5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136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-3204" y="-96"/>
      </p:cViewPr>
      <p:guideLst>
        <p:guide orient="horz" pos="3128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o Han-Eul" userId="c65a238afff3c706" providerId="LiveId" clId="{323E9750-41E2-4977-9E99-DD1032BDDE52}"/>
    <pc:docChg chg="custSel modSld">
      <pc:chgData name="Seo Han-Eul" userId="c65a238afff3c706" providerId="LiveId" clId="{323E9750-41E2-4977-9E99-DD1032BDDE52}" dt="2019-12-06T05:34:59.761" v="154" actId="1076"/>
      <pc:docMkLst>
        <pc:docMk/>
      </pc:docMkLst>
      <pc:sldChg chg="modSp">
        <pc:chgData name="Seo Han-Eul" userId="c65a238afff3c706" providerId="LiveId" clId="{323E9750-41E2-4977-9E99-DD1032BDDE52}" dt="2019-12-06T05:28:59.412" v="25" actId="20577"/>
        <pc:sldMkLst>
          <pc:docMk/>
          <pc:sldMk cId="0" sldId="256"/>
        </pc:sldMkLst>
        <pc:spChg chg="mod">
          <ac:chgData name="Seo Han-Eul" userId="c65a238afff3c706" providerId="LiveId" clId="{323E9750-41E2-4977-9E99-DD1032BDDE52}" dt="2019-12-06T05:28:59.412" v="25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">
        <pc:chgData name="Seo Han-Eul" userId="c65a238afff3c706" providerId="LiveId" clId="{323E9750-41E2-4977-9E99-DD1032BDDE52}" dt="2019-12-06T05:33:51.131" v="150" actId="478"/>
        <pc:sldMkLst>
          <pc:docMk/>
          <pc:sldMk cId="2595009920" sldId="310"/>
        </pc:sldMkLst>
        <pc:spChg chg="del">
          <ac:chgData name="Seo Han-Eul" userId="c65a238afff3c706" providerId="LiveId" clId="{323E9750-41E2-4977-9E99-DD1032BDDE52}" dt="2019-12-06T05:33:51.131" v="150" actId="478"/>
          <ac:spMkLst>
            <pc:docMk/>
            <pc:sldMk cId="2595009920" sldId="310"/>
            <ac:spMk id="5" creationId="{08ACAB4B-2578-478F-838A-F75E4F6EC78B}"/>
          </ac:spMkLst>
        </pc:spChg>
      </pc:sldChg>
      <pc:sldChg chg="delSp modSp">
        <pc:chgData name="Seo Han-Eul" userId="c65a238afff3c706" providerId="LiveId" clId="{323E9750-41E2-4977-9E99-DD1032BDDE52}" dt="2019-12-06T05:30:48.005" v="29" actId="478"/>
        <pc:sldMkLst>
          <pc:docMk/>
          <pc:sldMk cId="3210311131" sldId="329"/>
        </pc:sldMkLst>
        <pc:spChg chg="del mod">
          <ac:chgData name="Seo Han-Eul" userId="c65a238afff3c706" providerId="LiveId" clId="{323E9750-41E2-4977-9E99-DD1032BDDE52}" dt="2019-12-06T05:30:48.005" v="29" actId="478"/>
          <ac:spMkLst>
            <pc:docMk/>
            <pc:sldMk cId="3210311131" sldId="329"/>
            <ac:spMk id="3" creationId="{3C201A09-C698-4DA8-8F5E-6AF7DB050B84}"/>
          </ac:spMkLst>
        </pc:spChg>
      </pc:sldChg>
      <pc:sldChg chg="modSp">
        <pc:chgData name="Seo Han-Eul" userId="c65a238afff3c706" providerId="LiveId" clId="{323E9750-41E2-4977-9E99-DD1032BDDE52}" dt="2019-12-06T05:32:27.968" v="149" actId="20577"/>
        <pc:sldMkLst>
          <pc:docMk/>
          <pc:sldMk cId="2732154467" sldId="331"/>
        </pc:sldMkLst>
        <pc:spChg chg="mod">
          <ac:chgData name="Seo Han-Eul" userId="c65a238afff3c706" providerId="LiveId" clId="{323E9750-41E2-4977-9E99-DD1032BDDE52}" dt="2019-12-06T05:32:27.968" v="149" actId="20577"/>
          <ac:spMkLst>
            <pc:docMk/>
            <pc:sldMk cId="2732154467" sldId="331"/>
            <ac:spMk id="3" creationId="{00000000-0000-0000-0000-000000000000}"/>
          </ac:spMkLst>
        </pc:spChg>
      </pc:sldChg>
      <pc:sldChg chg="addSp modSp">
        <pc:chgData name="Seo Han-Eul" userId="c65a238afff3c706" providerId="LiveId" clId="{323E9750-41E2-4977-9E99-DD1032BDDE52}" dt="2019-12-06T05:34:59.761" v="154" actId="1076"/>
        <pc:sldMkLst>
          <pc:docMk/>
          <pc:sldMk cId="1837915430" sldId="387"/>
        </pc:sldMkLst>
        <pc:picChg chg="add mod modCrop">
          <ac:chgData name="Seo Han-Eul" userId="c65a238afff3c706" providerId="LiveId" clId="{323E9750-41E2-4977-9E99-DD1032BDDE52}" dt="2019-12-06T05:34:59.761" v="154" actId="1076"/>
          <ac:picMkLst>
            <pc:docMk/>
            <pc:sldMk cId="1837915430" sldId="387"/>
            <ac:picMk id="7" creationId="{E109DC9E-1ACA-42DA-B4F7-2AA23083D9D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/>
          <a:lstStyle>
            <a:lvl1pPr algn="l">
              <a:defRPr sz="11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295" y="0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/>
          <a:lstStyle>
            <a:lvl1pPr algn="r">
              <a:defRPr sz="1100"/>
            </a:lvl1pPr>
          </a:lstStyle>
          <a:p>
            <a:fld id="{32D775BE-C6BE-4693-89F2-2BB868ACE2B8}" type="datetimeFigureOut">
              <a:rPr lang="ko-KR" altLang="en-US" smtClean="0"/>
              <a:pPr/>
              <a:t>2019-12-08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3" y="9430814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 anchor="b"/>
          <a:lstStyle>
            <a:lvl1pPr algn="l">
              <a:defRPr sz="11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295" y="9430814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 anchor="b"/>
          <a:lstStyle>
            <a:lvl1pPr algn="r">
              <a:defRPr sz="1100"/>
            </a:lvl1pPr>
          </a:lstStyle>
          <a:p>
            <a:fld id="{FA678C0C-BEA0-49E5-9767-3F699A273B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3601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2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/>
          <a:lstStyle>
            <a:lvl1pPr algn="r">
              <a:defRPr sz="1200"/>
            </a:lvl1pPr>
          </a:lstStyle>
          <a:p>
            <a:fld id="{F615432D-389C-4E33-B1B2-DB0A03BA77B4}" type="datetimeFigureOut">
              <a:rPr lang="ko-KR" altLang="en-US" smtClean="0"/>
              <a:pPr/>
              <a:t>2019-12-08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51" tIns="46226" rIns="92451" bIns="4622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9" y="4715908"/>
            <a:ext cx="5438140" cy="4467701"/>
          </a:xfrm>
          <a:prstGeom prst="rect">
            <a:avLst/>
          </a:prstGeom>
        </p:spPr>
        <p:txBody>
          <a:bodyPr vert="horz" lIns="92451" tIns="46226" rIns="92451" bIns="46226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3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3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 anchor="b"/>
          <a:lstStyle>
            <a:lvl1pPr algn="r">
              <a:defRPr sz="1200"/>
            </a:lvl1pPr>
          </a:lstStyle>
          <a:p>
            <a:fld id="{05AD6FE3-AF3D-4EDC-BB03-D5D1F0F663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75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D6FE3-AF3D-4EDC-BB03-D5D1F0F6636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328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D6FE3-AF3D-4EDC-BB03-D5D1F0F6636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048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D6FE3-AF3D-4EDC-BB03-D5D1F0F6636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631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58C8-6CBB-445E-977A-010A6D68517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922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58C8-6CBB-445E-977A-010A6D68517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96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C62B4-2363-411B-8882-9B88D4D6E715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615D4-2273-4A64-8BC9-A1EE365AE1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24B00-40C7-47A1-9AA9-922EA4BE7413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0B0EC-9CCB-4537-A0CD-3AA8F465CF47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7F875-D1E3-4171-8580-1AC26116667B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2959-63A9-4963-B2F1-8B4A0DB330AF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30" y="1124744"/>
            <a:ext cx="8496944" cy="5449792"/>
          </a:xfr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 sz="1500" b="1"/>
            </a:lvl1pPr>
            <a:lvl2pPr>
              <a:lnSpc>
                <a:spcPct val="150000"/>
              </a:lnSpc>
              <a:defRPr sz="135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>
            <a:normAutofit/>
          </a:bodyPr>
          <a:lstStyle>
            <a:lvl1pPr algn="l">
              <a:defRPr sz="195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0623"/>
            <a:ext cx="30861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5278" y="6422343"/>
            <a:ext cx="20574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6286481"/>
            <a:ext cx="1786935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C15E307-51F7-4834-8C28-4114F69938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273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>
            <a:lvl1pPr algn="l">
              <a:defRPr sz="3200" baseline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67544" y="1268760"/>
            <a:ext cx="8229600" cy="496855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3561-DDB3-4D4D-A2B0-1ED097361519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4EB57-AE51-4933-9B15-8F72F41E9CCF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37A2-2483-4C98-BE23-08E8D393CE35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3C9AB-4356-4B75-837B-F11320A131CF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BA0C1-A54B-40B4-80A8-BAB81DECDF2E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FADEB-2866-45E6-AE0C-F5804B119E4D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6887B-7C0A-4BB2-A422-DD09456A17E9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7355B-E82F-4F42-BFC2-7004DCA2FF95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E30F9-060A-4327-BFA8-BCD2DB671DCC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67544" y="1052736"/>
            <a:ext cx="5760640" cy="720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300232" y="1052736"/>
            <a:ext cx="720000" cy="720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092320" y="1052736"/>
            <a:ext cx="720000" cy="72008"/>
          </a:xfrm>
          <a:prstGeom prst="rect">
            <a:avLst/>
          </a:prstGeom>
          <a:solidFill>
            <a:srgbClr val="D1D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884408" y="1052736"/>
            <a:ext cx="36000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316456" y="1052736"/>
            <a:ext cx="360000" cy="720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2" r:id="rId14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lnSpc>
          <a:spcPct val="120000"/>
        </a:lnSpc>
        <a:spcBef>
          <a:spcPct val="20000"/>
        </a:spcBef>
        <a:buClr>
          <a:schemeClr val="accent1"/>
        </a:buClr>
        <a:buFont typeface="Wingdings" pitchFamily="2" charset="2"/>
        <a:buChar char="l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lnSpc>
          <a:spcPct val="120000"/>
        </a:lnSpc>
        <a:spcBef>
          <a:spcPct val="20000"/>
        </a:spcBef>
        <a:buClr>
          <a:srgbClr val="D1DD5B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ct val="20000"/>
        </a:spcBef>
        <a:buClr>
          <a:schemeClr val="accent4">
            <a:lumMod val="75000"/>
          </a:schemeClr>
        </a:buClr>
        <a:buFont typeface="Wingdings" pitchFamily="2" charset="2"/>
        <a:buChar char="ü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.docs.live.net/c65a238afff3c706/&#47928;&#49436;/GitHub/sinsudong-crusher-home/&#44288;&#47532;&#49328;&#52636;&#47932;/&#54532;&#47196;&#51229;&#53944;_&#52572;&#51333;&#44208;&#44284;&#48372;&#44256;&#49436;/2019&#45380;&#46020;_&#50997;&#54633;&#49548;&#54532;&#53944;&#50920;&#50612;&#51333;&#54633;&#49444;&#44228;_1&#54016;_SRS_4.0.pptx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&#50997;&#51333;&#49444;_1&#54016;_Trip-picker_&#49888;&#49688;&#46041;&#53356;&#47084;&#49492;_SAD%20V1.2.pptx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UML.mdj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.docs.live.net/c65a238afff3c706/&#47928;&#49436;/GitHub/sinsudong-crusher-home/&#44288;&#47532;&#49328;&#52636;&#47932;/&#54532;&#47196;&#51229;&#53944;_&#52572;&#51333;&#44208;&#44284;&#48372;&#44256;&#49436;/1&#54016;_&#49688;&#54665;&#44228;&#54925;&#49436;.hwp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.docs.live.net/c65a238afff3c706/&#47928;&#49436;/GitHub/sinsudong-crusher-home/&#44288;&#47532;&#49328;&#52636;&#47932;/&#54532;&#47196;&#51229;&#53944;_&#52572;&#51333;&#44208;&#44284;&#48372;&#44256;&#49436;/PMP&#44060;&#48156;&#51652;&#52377;&#44288;&#47532;.xls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.docs.live.net/c65a238afff3c706/&#47928;&#49436;/GitHub/sinsudong-crusher-home/&#44288;&#47532;&#49328;&#52636;&#47932;/&#54532;&#47196;&#51229;&#53944;_&#52572;&#51333;&#44208;&#44284;&#48372;&#44256;&#49436;/PMP&#44060;&#48156;&#51652;&#52377;&#44288;&#47532;.xlsx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1_3_PSP_Sheet.xlsx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eniss/sinsudong-crusher-home" TargetMode="External"/><Relationship Id="rId2" Type="http://schemas.openxmlformats.org/officeDocument/2006/relationships/hyperlink" Target="http://cscp2.sogang.ac.kr/CSW4010/index.php/2019%EB%85%84_%EC%8B%A0%EC%88%98%EB%8F%99%ED%81%AC%EB%9F%AC%EC%85%94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693987"/>
            <a:ext cx="7772400" cy="1470025"/>
          </a:xfrm>
        </p:spPr>
        <p:txBody>
          <a:bodyPr/>
          <a:lstStyle/>
          <a:p>
            <a:r>
              <a:rPr lang="en-US" altLang="ko-KR" dirty="0"/>
              <a:t>Trip-Picker</a:t>
            </a:r>
            <a:br>
              <a:rPr lang="en-US" altLang="ko-KR" dirty="0"/>
            </a:br>
            <a:r>
              <a:rPr lang="en-US" altLang="ko-KR" sz="2400" dirty="0"/>
              <a:t>(1 </a:t>
            </a:r>
            <a:r>
              <a:rPr lang="ko-KR" altLang="en-US" sz="2400" dirty="0"/>
              <a:t>팀 신수동 </a:t>
            </a:r>
            <a:r>
              <a:rPr lang="ko-KR" altLang="en-US" sz="2400" dirty="0" err="1"/>
              <a:t>크러셔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615D4-2273-4A64-8BC9-A1EE365AE1EB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u="sng" dirty="0">
                <a:solidFill>
                  <a:srgbClr val="00B0F0"/>
                </a:solidFill>
                <a:hlinkClick r:id="rId3"/>
              </a:rPr>
              <a:t>Use Case Specification </a:t>
            </a:r>
            <a:r>
              <a:rPr lang="en-US" altLang="ko-KR" sz="2800" dirty="0"/>
              <a:t>– </a:t>
            </a:r>
            <a:r>
              <a:rPr lang="en-US" altLang="ko-KR" sz="2700" dirty="0"/>
              <a:t>“</a:t>
            </a:r>
            <a:r>
              <a:rPr lang="ko-KR" altLang="en-US" sz="2700" kern="100" dirty="0">
                <a:ea typeface="맑은 고딕"/>
                <a:cs typeface="Times New Roman"/>
              </a:rPr>
              <a:t>추천 여행 게시물</a:t>
            </a:r>
            <a:r>
              <a:rPr lang="en-US" altLang="ko-KR" sz="2700" kern="100" dirty="0">
                <a:ea typeface="맑은 고딕"/>
                <a:cs typeface="Times New Roman"/>
              </a:rPr>
              <a:t> </a:t>
            </a:r>
            <a:r>
              <a:rPr lang="ko-KR" altLang="en-US" sz="2700" kern="100" dirty="0">
                <a:ea typeface="맑은 고딕"/>
                <a:cs typeface="Times New Roman"/>
              </a:rPr>
              <a:t>조회하기</a:t>
            </a:r>
            <a:r>
              <a:rPr lang="en-US" altLang="ko-KR" sz="2700" dirty="0"/>
              <a:t>＂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55108"/>
              </p:ext>
            </p:extLst>
          </p:nvPr>
        </p:nvGraphicFramePr>
        <p:xfrm>
          <a:off x="9540552" y="1628800"/>
          <a:ext cx="7920880" cy="5048634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192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01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342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16" marR="681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accent5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유스케이스</a:t>
                      </a:r>
                      <a:r>
                        <a:rPr lang="ko-KR" altLang="en-US" sz="1100" b="0" kern="100" dirty="0">
                          <a:solidFill>
                            <a:schemeClr val="accent5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명칭</a:t>
                      </a:r>
                      <a:endParaRPr lang="ko-KR" sz="1100" b="0" kern="100" dirty="0">
                        <a:solidFill>
                          <a:schemeClr val="accent5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16" marR="681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40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16" marR="681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accent5"/>
                          </a:solidFill>
                        </a:rPr>
                        <a:t>해당 </a:t>
                      </a:r>
                      <a:r>
                        <a:rPr lang="ko-KR" altLang="en-US" sz="1100" dirty="0" err="1">
                          <a:solidFill>
                            <a:schemeClr val="accent5"/>
                          </a:solidFill>
                        </a:rPr>
                        <a:t>유스케이스에</a:t>
                      </a:r>
                      <a:r>
                        <a:rPr lang="ko-KR" altLang="en-US" sz="1100" dirty="0">
                          <a:solidFill>
                            <a:schemeClr val="accent5"/>
                          </a:solidFill>
                        </a:rPr>
                        <a:t> 대한 짤막한 설명</a:t>
                      </a:r>
                    </a:p>
                  </a:txBody>
                  <a:tcPr marL="68116" marR="681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940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16" marR="681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chemeClr val="accent5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유스케이스</a:t>
                      </a:r>
                      <a:r>
                        <a:rPr lang="ko-KR" altLang="en-US" sz="1100" kern="100" dirty="0">
                          <a:solidFill>
                            <a:schemeClr val="accent5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다이어그램 상에서</a:t>
                      </a:r>
                      <a:r>
                        <a:rPr lang="en-US" altLang="ko-KR" sz="1100" kern="100" dirty="0">
                          <a:solidFill>
                            <a:schemeClr val="accent5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>
                          <a:solidFill>
                            <a:schemeClr val="accent5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본 </a:t>
                      </a:r>
                      <a:r>
                        <a:rPr lang="ko-KR" altLang="en-US" sz="1100" kern="100" dirty="0" err="1">
                          <a:solidFill>
                            <a:schemeClr val="accent5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유스케이스랑</a:t>
                      </a:r>
                      <a:r>
                        <a:rPr lang="ko-KR" altLang="en-US" sz="1100" kern="100" dirty="0">
                          <a:solidFill>
                            <a:schemeClr val="accent5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100" kern="100" dirty="0">
                          <a:solidFill>
                            <a:schemeClr val="accent5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relationship</a:t>
                      </a:r>
                      <a:r>
                        <a:rPr lang="ko-KR" altLang="en-US" sz="1100" kern="100" dirty="0">
                          <a:solidFill>
                            <a:schemeClr val="accent5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 있는 </a:t>
                      </a:r>
                      <a:r>
                        <a:rPr lang="en-US" altLang="ko-KR" sz="1100" kern="100" dirty="0">
                          <a:solidFill>
                            <a:schemeClr val="accent5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Actor </a:t>
                      </a:r>
                      <a:r>
                        <a:rPr lang="ko-KR" altLang="en-US" sz="1100" kern="100" dirty="0">
                          <a:solidFill>
                            <a:schemeClr val="accent5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명칭 나열</a:t>
                      </a:r>
                      <a:endParaRPr lang="ko-KR" sz="1100" kern="100" dirty="0">
                        <a:solidFill>
                          <a:schemeClr val="accent5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16" marR="681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940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16" marR="681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accent5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작성 </a:t>
                      </a:r>
                      <a:r>
                        <a:rPr lang="ko-KR" altLang="en-US" sz="1100" kern="100" dirty="0" err="1">
                          <a:solidFill>
                            <a:schemeClr val="accent5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안해도</a:t>
                      </a:r>
                      <a:r>
                        <a:rPr lang="ko-KR" altLang="en-US" sz="1100" kern="100" dirty="0">
                          <a:solidFill>
                            <a:schemeClr val="accent5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됨</a:t>
                      </a:r>
                      <a:endParaRPr lang="ko-KR" sz="1100" kern="100" dirty="0">
                        <a:solidFill>
                          <a:schemeClr val="accent5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16" marR="681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9406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Main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16" marR="681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27306">
                <a:tc gridSpan="2"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kern="100" dirty="0">
                          <a:effectLst/>
                        </a:rPr>
                        <a:t>구입을 원하는 </a:t>
                      </a:r>
                      <a:r>
                        <a:rPr lang="ko-KR" altLang="en-US" sz="1100" b="0" kern="100" dirty="0" err="1">
                          <a:effectLst/>
                        </a:rPr>
                        <a:t>모바일폰과</a:t>
                      </a:r>
                      <a:r>
                        <a:rPr lang="ko-KR" altLang="en-US" sz="1100" b="0" kern="100" dirty="0"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effectLst/>
                        </a:rPr>
                        <a:t>모바일폰</a:t>
                      </a:r>
                      <a:r>
                        <a:rPr lang="ko-KR" altLang="en-US" sz="1100" b="0" kern="100" dirty="0">
                          <a:effectLst/>
                        </a:rPr>
                        <a:t> 서비스 회사를 선택하여 장바구니에 담는다</a:t>
                      </a:r>
                      <a:r>
                        <a:rPr lang="en-US" altLang="ko-KR" sz="1100" b="0" kern="100" dirty="0">
                          <a:effectLst/>
                        </a:rPr>
                        <a:t>..</a:t>
                      </a: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kern="100" dirty="0">
                          <a:effectLst/>
                        </a:rPr>
                        <a:t>주문 버튼을 클릭한다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kern="100" dirty="0" err="1">
                          <a:effectLst/>
                        </a:rPr>
                        <a:t>모바일폰</a:t>
                      </a:r>
                      <a:r>
                        <a:rPr lang="ko-KR" altLang="en-US" sz="1100" b="0" kern="100" dirty="0">
                          <a:effectLst/>
                        </a:rPr>
                        <a:t> 구매를 위한 정보</a:t>
                      </a:r>
                      <a:r>
                        <a:rPr lang="en-US" altLang="ko-KR" sz="1100" b="0" kern="100" dirty="0"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effectLst/>
                        </a:rPr>
                        <a:t>색상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용량</a:t>
                      </a:r>
                      <a:r>
                        <a:rPr lang="en-US" altLang="ko-KR" sz="1100" b="0" kern="100" dirty="0">
                          <a:effectLst/>
                        </a:rPr>
                        <a:t>)</a:t>
                      </a:r>
                      <a:r>
                        <a:rPr lang="ko-KR" altLang="en-US" sz="1100" b="0" kern="100" dirty="0">
                          <a:effectLst/>
                        </a:rPr>
                        <a:t>를 선택한다</a:t>
                      </a:r>
                      <a:r>
                        <a:rPr lang="en-US" altLang="ko-KR" sz="1100" b="0" kern="100" dirty="0">
                          <a:effectLst/>
                        </a:rPr>
                        <a:t>..</a:t>
                      </a: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kern="100" dirty="0">
                          <a:effectLst/>
                        </a:rPr>
                        <a:t>서비스 가입 위한 정보</a:t>
                      </a:r>
                      <a:r>
                        <a:rPr lang="en-US" altLang="ko-KR" sz="1100" b="0" kern="100" dirty="0"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effectLst/>
                        </a:rPr>
                        <a:t>요금제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약정 기간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개인정보</a:t>
                      </a:r>
                      <a:r>
                        <a:rPr lang="en-US" altLang="ko-KR" sz="1100" b="0" kern="100" dirty="0">
                          <a:effectLst/>
                        </a:rPr>
                        <a:t>)</a:t>
                      </a:r>
                      <a:r>
                        <a:rPr lang="ko-KR" altLang="en-US" sz="1100" b="0" kern="100" dirty="0">
                          <a:effectLst/>
                        </a:rPr>
                        <a:t>를 입력한다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kern="100" dirty="0" err="1">
                          <a:effectLst/>
                        </a:rPr>
                        <a:t>배송지</a:t>
                      </a:r>
                      <a:r>
                        <a:rPr lang="ko-KR" altLang="en-US" sz="1100" b="0" kern="100" dirty="0">
                          <a:effectLst/>
                        </a:rPr>
                        <a:t> 정보를 입력한다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kern="100" dirty="0">
                          <a:effectLst/>
                        </a:rPr>
                        <a:t>결제 정보를 입력한다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7.</a:t>
                      </a:r>
                      <a:r>
                        <a:rPr lang="en-US" altLang="ko-KR" sz="1100" b="0" kern="100" baseline="0" dirty="0"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effectLst/>
                        </a:rPr>
                        <a:t>결제 요청 버튼을 클릭한다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         Alternate: 7a. </a:t>
                      </a:r>
                      <a:r>
                        <a:rPr lang="ko-KR" altLang="en-US" sz="1100" b="0" kern="100" dirty="0">
                          <a:effectLst/>
                        </a:rPr>
                        <a:t>결제 요청이 실패했을 경우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         Alternate: 7b. </a:t>
                      </a:r>
                      <a:r>
                        <a:rPr lang="ko-KR" altLang="en-US" sz="1100" b="0" kern="100" dirty="0">
                          <a:effectLst/>
                        </a:rPr>
                        <a:t>누락된 정보가 있을 경우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 startAt="8"/>
                      </a:pPr>
                      <a:r>
                        <a:rPr lang="ko-KR" altLang="en-US" sz="1100" b="0" kern="100" dirty="0">
                          <a:effectLst/>
                        </a:rPr>
                        <a:t>주문을 완료한다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******Use Case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의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Main Flow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를 구성하는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Step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은 최소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5Step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이상이어야 함</a:t>
                      </a:r>
                      <a:endParaRPr lang="en-US" altLang="ko-KR" sz="1100" b="0" kern="100" dirty="0">
                        <a:effectLst/>
                      </a:endParaRPr>
                    </a:p>
                  </a:txBody>
                  <a:tcPr marL="68116" marR="681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024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Alternate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16" marR="681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95848">
                <a:tc gridSpan="2"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7a. </a:t>
                      </a:r>
                      <a:r>
                        <a:rPr lang="ko-KR" altLang="en-US" sz="1100" b="0" kern="100" dirty="0">
                          <a:effectLst/>
                        </a:rPr>
                        <a:t>결제 요청이 실패했을 경우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effectLst/>
                        </a:rPr>
                        <a:t>7b. </a:t>
                      </a:r>
                      <a:r>
                        <a:rPr lang="ko-KR" altLang="en-US" sz="1100" b="0" kern="100" dirty="0">
                          <a:effectLst/>
                        </a:rPr>
                        <a:t>누락된 정보가 있을 경우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******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최대한 많은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Alternat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e Flow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를 식별할 것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8116" marR="681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6476EFD-1A48-4392-8063-0CD8C11B6D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345967"/>
              </p:ext>
            </p:extLst>
          </p:nvPr>
        </p:nvGraphicFramePr>
        <p:xfrm>
          <a:off x="309910" y="1370063"/>
          <a:ext cx="8524180" cy="523401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40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추천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조회하기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56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지역 관광지를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추천받고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사용자에게 사용자가 선택한 지역의 여행 게시물들을 보여주고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사용자의 피드백을 반영하여 게시물들의 필터링과 정렬을 반복 수행한다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한국관광공사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API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24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40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0265">
                <a:tc gridSpan="2">
                  <a:txBody>
                    <a:bodyPr/>
                    <a:lstStyle/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사용자가 </a:t>
                      </a:r>
                      <a:r>
                        <a:rPr lang="en-US" altLang="ko-KR" sz="1100" b="0" kern="100" baseline="0" dirty="0">
                          <a:effectLst/>
                        </a:rPr>
                        <a:t>1)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여행지역을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추천받고</a:t>
                      </a:r>
                      <a:r>
                        <a:rPr lang="en-US" altLang="ko-KR" sz="1100" b="0" kern="100" baseline="0" dirty="0">
                          <a:effectLst/>
                        </a:rPr>
                        <a:t>, 2)</a:t>
                      </a:r>
                      <a:r>
                        <a:rPr lang="ko-KR" altLang="en-US" sz="1100" b="0" kern="100" baseline="0" dirty="0">
                          <a:effectLst/>
                        </a:rPr>
                        <a:t>여행스타일을 선택한 상태에서 실행된다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 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(AF 1) </a:t>
                      </a:r>
                    </a:p>
                    <a:p>
                      <a:pPr marL="176213" indent="-176213"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본 기능은 사용자가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유스케이스에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진입한 동안 항상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활성화되어있는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사용자는 여행할 지역과 여행스타일 특성에 맞게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필터링된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특산물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맛집 등의 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들을 컨테이너들로 구성된 모습으로 조회할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1.1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여행지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컨테이너 표시하기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대표 사진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게시물의  제목과 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버튼을 포함한 컨테이너를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개 이상 화면에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컨테이너의 크기는 동일하며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화면에 다 표시되지 않을 경우 사용자는 스크롤로 화면을 이동하여 조회할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(AF 1 )</a:t>
                      </a: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상세 페이지 조회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컨테이너를 클릭하면 여행지 게시물의 상세 페이지로 이동하여 상세 정보들을 조회하는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2.1 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 상세 정보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정보 페이지를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로드하여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주소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개요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이미지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홈페이지 주소정보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페이지에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연관 여행지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사용자가 선택한 여행 게시물과 유사한 여행지를 연관 여행지로 추천하여 페이지에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연관 여행지를 클릭하면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클릭한 여행지의 상세 페이지 창을 생성한다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2.3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사용자는 상세 페이지에서 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기능을 사용할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페이지 내에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좋아요와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즐겨찾기 버튼을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6502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621162"/>
              </p:ext>
            </p:extLst>
          </p:nvPr>
        </p:nvGraphicFramePr>
        <p:xfrm>
          <a:off x="350196" y="943626"/>
          <a:ext cx="8542284" cy="6229789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42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660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03188">
                <a:tc>
                  <a:txBody>
                    <a:bodyPr/>
                    <a:lstStyle/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추천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필터링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–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카테고리별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조회수별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사용자들이 선택한 여행 여행스타일 정보와 여행 게시물이 속한 카테고리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사용자들이 누른 좋아요 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조회수를 바탕으로 여행 게시물들을 필터링하고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정렬하는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브라우저 또는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클릭할 때 마다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업데이트된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수식값과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사용자들의 좋아요 정보를 기반으로 새롭게 추천된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들을 필터링한다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정렬 우선 순위는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1)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카테고리 가중치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3)API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1588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게시물의 정보가 존재하지 않을 경우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새롭게 여행 게시물 정보를 작성하여 저장한다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여행 게시물의 정보가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이상인 여행 게시물목록에 속할 경우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좋아요 수를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하고 게시물의 정보를 저장한다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클릭하면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이상인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목록에 속한 게시물인지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확인한다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 2)</a:t>
                      </a:r>
                    </a:p>
                    <a:p>
                      <a:pPr marL="360363" indent="1588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3.1.1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 기반 최우선 정렬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조회된 여행 게시물들을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숫자가 많은 순서대로 가장 우선적으로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내림차순하여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배치한다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카테고리별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조회하는 여행 게시물은 카테고리별로 구분되어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사용자가 선택한 여행지의 여행게시물들을 관광공사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액터에게서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화면에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카테고리별 추천 정렬 기능은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선택한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여행스타일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속한 각 카테고리들의 가중치를 반영하여 사용자 화면에 표시되는 전체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여행 카테고리별 게시물 의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개수를 결정한다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여행스타일별 가중치 카테고리 필터링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5381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  <a:tabLst>
                          <a:tab pos="538163" algn="l"/>
                        </a:tabLst>
                      </a:pP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여행스타일을 선택하면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사용자가 선택한 여행스타일에 포함된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가지 카테고리 정보들의 목록을 조회한다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 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가지 카테고리들은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자연관광지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역사관광지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휴향관광지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체험관광지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산업관광지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문화시설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축제공연행사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레포츠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쇼핑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음식점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구성되어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관광공사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액터에게 사용자의 지역 정보를 입력하여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사용자가 선택한 여행스타일 정보의 각 카테고리별 가중치 값을 반영하여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게시물들을 필터링한다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(EX.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자연관광지의 가중치가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경우 사용자에게 표시되는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개의 게시물 중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개가 자연 관광지 카테고리를 가진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구성된다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  <a:p>
                      <a:pPr marL="5381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  <a:tabLst>
                          <a:tab pos="538163" algn="l"/>
                        </a:tabLst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여행스타일별 가중치 카테고리 업데이트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협업 필터링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5381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시스템은 사용자들의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선택한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들에 대해 목록을 유지하고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(Basic Flow 3.1).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좋아요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(Basic Flow 3.1)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사용하면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각 카테고리별로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좋아요를받은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비중이 높은 카테고리 값을 우선순위로 반영하여 각 카테고리별 가중치 값을 업데이트한다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229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/>
        </p:nvGraphicFramePr>
        <p:xfrm>
          <a:off x="350196" y="1097281"/>
          <a:ext cx="8542284" cy="536257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42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075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7015">
                <a:tc>
                  <a:txBody>
                    <a:bodyPr/>
                    <a:lstStyle/>
                    <a:p>
                      <a:pPr marL="0" marR="0" lvl="0" indent="179388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액터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조회수별 추천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80975" marR="0" lvl="0" indent="-1588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본 기능은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포함된 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액터에서 제공하는 여행지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조회 수를 기반으로 게시물들을 정렬하는 기능이다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179388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3.3.1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조회수별 추천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케이스에 진입하거나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클릭할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3.1.1, 3.2.1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의하여 필터링 된 여행 게시물들을 우선적으로 좌에서 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상에서 하 순서로 배치한다</a:t>
                      </a:r>
                      <a:r>
                        <a:rPr lang="en-US" altLang="ko-KR" sz="1100" b="0" kern="100" dirty="0">
                          <a:solidFill>
                            <a:srgbClr val="0070C0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시스템이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우선적으로 필터링한 게시물들의 개수가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 미만일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필터링되지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않은 여행 게시물들을 조회하여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조회수 내림차순으로 여행 게시물들을 정렬한다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여행지로 저장하기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79388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7313" algn="l"/>
                        </a:tabLst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사용자는 여행 게시물들을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저장할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게시물을 저장하고 저장된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목록을 표시하는 페이지로 이동하는   링크를 유지한다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5.1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즐겨찾기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   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컨테이너의 즐겨찾기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게시물을 사용자가 추후 열람할 수 있도록 저장하고                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게시물로 표시한다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게시물로 표시된 버튼을 한번 더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게시물을 저장된 즐겨찾기 목록에서 삭제한다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360363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5.2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 페이지로 이동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(AF –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게시물이 없을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   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 페이지 버튼을 클릭하면</a:t>
                      </a:r>
                      <a:r>
                        <a:rPr lang="en-US" altLang="ko-KR" sz="1100" b="0" kern="100" dirty="0">
                          <a:solidFill>
                            <a:srgbClr val="0070C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케이스를 종료하고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 여행지 조회하기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1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을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실행한다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여행지역 재 설정하기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사용자는 여행지역을 재 설정할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여행지역 재 설정 버튼을 클릭하여 본 기능을 실행하면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종료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여행 지역과 여행스타일 선택하기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6"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6.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여행스타일 재 설정하기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61950" marR="0" lvl="0" indent="-3175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사용자는 여행스타일을 재 설정할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여행스타일 재 설정 버튼을 클릭하여 본 기능을 실행하면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종료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여행 지역과 여행스타일 선택하기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4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를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7260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501672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/>
        </p:nvGraphicFramePr>
        <p:xfrm>
          <a:off x="352697" y="1097280"/>
          <a:ext cx="8539783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39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 1 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에서 호출한 여행 게시물이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미만일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지역별로 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등록된 게시물 정보가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 미안 혹은 매우 적은 특수한 지역들이 존재한다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시스템은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 미만의 게시물을 불러온 상태에서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번의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3.3.1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수행하여 게시물을 추가적으로 조회한다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AF2 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좋아요를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한번 더 눌러 취소할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좋아요 버튼을 비활성화하고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가중치값을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로 하여 동일한 연산을 수행하여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가중치값을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업데이트 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7049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회원가입</a:t>
            </a:r>
            <a:r>
              <a:rPr lang="en-US" altLang="ko-KR" sz="2800" dirty="0"/>
              <a:t>, </a:t>
            </a:r>
            <a:r>
              <a:rPr lang="ko-KR" altLang="en-US" sz="2800" dirty="0"/>
              <a:t>로그인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AC2CE74-C031-4F67-903E-EED0B4BE04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6" r="31100" b="24372"/>
          <a:stretch/>
        </p:blipFill>
        <p:spPr>
          <a:xfrm>
            <a:off x="5220072" y="1658888"/>
            <a:ext cx="3024336" cy="453650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92207FD-2A6A-4EBE-BCF6-CAC5CB4546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5" r="35825" b="14001"/>
          <a:stretch/>
        </p:blipFill>
        <p:spPr>
          <a:xfrm>
            <a:off x="1259632" y="1628800"/>
            <a:ext cx="2880320" cy="464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5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여행 지역 설정방식 선택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5676507-2BAE-422F-8962-054961111F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45" y="1338178"/>
            <a:ext cx="7252310" cy="524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10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여행지역 </a:t>
            </a:r>
            <a:r>
              <a:rPr lang="ko-KR" altLang="en-US" sz="2800" dirty="0" err="1"/>
              <a:t>추천받기</a:t>
            </a:r>
            <a:r>
              <a:rPr lang="ko-KR" altLang="en-US" sz="2800" dirty="0"/>
              <a:t> 기능 설문화면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0283173E-C764-49C5-A2AA-9977EAA425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32"/>
          <a:stretch/>
        </p:blipFill>
        <p:spPr>
          <a:xfrm>
            <a:off x="1691680" y="1367556"/>
            <a:ext cx="6065528" cy="521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64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여행지역 직접 선택 화면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535B731-A92B-48BF-B612-4DE73D2569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60"/>
            <a:ext cx="9144000" cy="567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19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여행 스타일 선택 화면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F9FAB133-9862-429B-B9B5-FB2E6AB4F9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3" r="14952" b="24352"/>
          <a:stretch/>
        </p:blipFill>
        <p:spPr>
          <a:xfrm>
            <a:off x="1367644" y="1570360"/>
            <a:ext cx="6408712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91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추천 여행 게시물 조회 화면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5" name="그림 4" descr="사진, 앉아있는, 다른, 음식이(가) 표시된 사진&#10;&#10;자동 생성된 설명">
            <a:extLst>
              <a:ext uri="{FF2B5EF4-FFF2-40B4-BE49-F238E27FC236}">
                <a16:creationId xmlns:a16="http://schemas.microsoft.com/office/drawing/2014/main" id="{E690DB69-753A-49E7-BEAA-205FA4A4A6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84784"/>
            <a:ext cx="8566228" cy="481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28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203346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추천 여행 게시물 조회 상세 페이지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7E13EF-CA1C-455B-895F-9F9B80E09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1" y="1124744"/>
            <a:ext cx="4026974" cy="565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52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즐겨찾기 화면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B604F4-E836-4D3C-B880-2CE2993436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04570"/>
            <a:ext cx="8229600" cy="493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399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설계모델</a:t>
            </a:r>
            <a:endParaRPr lang="en-US" altLang="ko-KR" dirty="0"/>
          </a:p>
          <a:p>
            <a:pPr algn="ctr"/>
            <a:r>
              <a:rPr lang="en-US" altLang="ko-KR" dirty="0"/>
              <a:t>(Analysis 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2302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BE0987-FF12-4191-8749-689E1240D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u="sng" dirty="0">
                <a:solidFill>
                  <a:srgbClr val="00B0F0"/>
                </a:solidFill>
                <a:hlinkClick r:id="rId2" action="ppaction://hlinkpres?slideindex=1&amp;slidetitle="/>
              </a:rPr>
              <a:t>Key</a:t>
            </a:r>
            <a:r>
              <a:rPr lang="en-US" altLang="ko-KR" u="sng" dirty="0">
                <a:solidFill>
                  <a:srgbClr val="00B0F0"/>
                </a:solidFill>
              </a:rPr>
              <a:t> </a:t>
            </a:r>
            <a:r>
              <a:rPr lang="en-US" altLang="ko-KR" u="sng" dirty="0">
                <a:solidFill>
                  <a:srgbClr val="00B0F0"/>
                </a:solidFill>
                <a:hlinkClick r:id="rId2" action="ppaction://hlinkpres?slideindex=1&amp;slidetitle="/>
              </a:rPr>
              <a:t>Decision</a:t>
            </a:r>
            <a:r>
              <a:rPr lang="en-US" altLang="ko-KR" u="sng" dirty="0">
                <a:solidFill>
                  <a:srgbClr val="00B0F0"/>
                </a:solidFill>
              </a:rPr>
              <a:t> – </a:t>
            </a:r>
            <a:r>
              <a:rPr lang="ko-KR" altLang="en-US" u="sng" dirty="0">
                <a:solidFill>
                  <a:srgbClr val="00B0F0"/>
                </a:solidFill>
              </a:rPr>
              <a:t>여행지역 추천하기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E3DA83-B30B-4E40-8D5E-548C0CE70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9241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u="sng" dirty="0">
                <a:solidFill>
                  <a:srgbClr val="00B0F0"/>
                </a:solidFill>
              </a:rPr>
              <a:t>Entity </a:t>
            </a:r>
            <a:r>
              <a:rPr lang="en-US" altLang="ko-KR" u="sng" dirty="0">
                <a:solidFill>
                  <a:srgbClr val="00B0F0"/>
                </a:solidFill>
                <a:hlinkClick r:id="rId2" action="ppaction://hlinkfile"/>
              </a:rPr>
              <a:t>Class</a:t>
            </a:r>
            <a:r>
              <a:rPr lang="en-US" altLang="ko-KR" u="sng" dirty="0">
                <a:solidFill>
                  <a:srgbClr val="00B0F0"/>
                </a:solidFill>
              </a:rPr>
              <a:t> Diagram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Entity Class Diagram</a:t>
            </a:r>
            <a:r>
              <a:rPr lang="ko-KR" altLang="en-US" dirty="0"/>
              <a:t>을 슬라이드에 </a:t>
            </a:r>
            <a:r>
              <a:rPr lang="en-US" altLang="ko-KR" dirty="0"/>
              <a:t>Attach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03FE80D-A00B-457E-BEC1-0FE8DB8DA1CC}"/>
              </a:ext>
            </a:extLst>
          </p:cNvPr>
          <p:cNvSpPr/>
          <p:nvPr/>
        </p:nvSpPr>
        <p:spPr>
          <a:xfrm>
            <a:off x="4481528" y="251356"/>
            <a:ext cx="4193777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ko-KR" altLang="en-US" dirty="0"/>
              <a:t>작성한 </a:t>
            </a:r>
            <a:r>
              <a:rPr lang="en-US" altLang="ko-KR" dirty="0" err="1"/>
              <a:t>StarUML</a:t>
            </a:r>
            <a:r>
              <a:rPr lang="ko-KR" altLang="en-US" dirty="0"/>
              <a:t>파일로 </a:t>
            </a:r>
            <a:r>
              <a:rPr lang="en-US" altLang="ko-KR" dirty="0"/>
              <a:t>hyper link </a:t>
            </a:r>
            <a:r>
              <a:rPr lang="ko-KR" altLang="en-US" dirty="0"/>
              <a:t>연결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29BA7D-AAB1-46F1-AB4E-F4BBF0734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1799448"/>
            <a:ext cx="5732091" cy="509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10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A30264-CD23-4B28-9FE8-173E7FBFD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u="sng" dirty="0">
                <a:solidFill>
                  <a:srgbClr val="00B0F0"/>
                </a:solidFill>
              </a:rPr>
              <a:t>Entity Relationship Diagram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CA803F-D18F-4EBA-A1C2-1C2A5DE41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Entity Relationship Diagram</a:t>
            </a:r>
            <a:r>
              <a:rPr lang="ko-KR" altLang="en-US" dirty="0"/>
              <a:t>을 슬라이드에 </a:t>
            </a:r>
            <a:r>
              <a:rPr lang="en-US" altLang="ko-KR" dirty="0"/>
              <a:t>Attach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17AA06-B9E7-4B58-92D0-9B213C0F5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61C547E-DCEA-40C7-8464-092D1425CB71}"/>
              </a:ext>
            </a:extLst>
          </p:cNvPr>
          <p:cNvSpPr/>
          <p:nvPr/>
        </p:nvSpPr>
        <p:spPr>
          <a:xfrm>
            <a:off x="916642" y="89972"/>
            <a:ext cx="821539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ko-KR" dirty="0" err="1"/>
              <a:t>StarUML</a:t>
            </a:r>
            <a:r>
              <a:rPr lang="ko-KR" altLang="en-US" dirty="0"/>
              <a:t>외의 </a:t>
            </a:r>
            <a:r>
              <a:rPr lang="en-US" altLang="ko-KR" dirty="0"/>
              <a:t>tool</a:t>
            </a:r>
            <a:r>
              <a:rPr lang="ko-KR" altLang="en-US" dirty="0"/>
              <a:t>을 사용하여 작성했다면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en-US" altLang="ko-KR" dirty="0"/>
              <a:t>model </a:t>
            </a:r>
            <a:r>
              <a:rPr lang="ko-KR" altLang="en-US" dirty="0"/>
              <a:t>파일로 </a:t>
            </a:r>
            <a:r>
              <a:rPr lang="en-US" altLang="ko-KR" dirty="0"/>
              <a:t>Hyperlink </a:t>
            </a:r>
            <a:r>
              <a:rPr lang="ko-KR" altLang="en-US" dirty="0"/>
              <a:t>연결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109DC9E-1ACA-42DA-B4F7-2AA23083D9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76" b="37537"/>
          <a:stretch/>
        </p:blipFill>
        <p:spPr>
          <a:xfrm>
            <a:off x="827584" y="2132856"/>
            <a:ext cx="7344816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15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구현모델</a:t>
            </a:r>
            <a:endParaRPr lang="en-US" altLang="ko-KR" dirty="0"/>
          </a:p>
          <a:p>
            <a:pPr algn="ctr"/>
            <a:r>
              <a:rPr lang="en-US" altLang="ko-KR" dirty="0"/>
              <a:t>(Implementation 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5766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모델의 동영상 시연</a:t>
            </a:r>
            <a:r>
              <a:rPr lang="en-US" altLang="ko-KR" dirty="0"/>
              <a:t>/ </a:t>
            </a:r>
            <a:r>
              <a:rPr lang="ko-KR" altLang="en-US" dirty="0"/>
              <a:t>실연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0130" y="1367480"/>
            <a:ext cx="77925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5"/>
                </a:solidFill>
              </a:rPr>
              <a:t>Use</a:t>
            </a:r>
            <a:r>
              <a:rPr lang="ko-KR" altLang="en-US" dirty="0">
                <a:solidFill>
                  <a:schemeClr val="accent5"/>
                </a:solidFill>
              </a:rPr>
              <a:t> </a:t>
            </a:r>
            <a:r>
              <a:rPr lang="en-US" altLang="ko-KR" dirty="0">
                <a:solidFill>
                  <a:schemeClr val="accent5"/>
                </a:solidFill>
              </a:rPr>
              <a:t>Case</a:t>
            </a:r>
            <a:r>
              <a:rPr lang="ko-KR" altLang="en-US" dirty="0">
                <a:solidFill>
                  <a:schemeClr val="accent5"/>
                </a:solidFill>
              </a:rPr>
              <a:t>별로 실행 동영상</a:t>
            </a:r>
            <a:r>
              <a:rPr lang="en-US" altLang="ko-KR" dirty="0">
                <a:solidFill>
                  <a:schemeClr val="accent5"/>
                </a:solidFill>
              </a:rPr>
              <a:t>(.mp4)</a:t>
            </a:r>
            <a:r>
              <a:rPr lang="ko-KR" altLang="en-US" dirty="0">
                <a:solidFill>
                  <a:schemeClr val="accent5"/>
                </a:solidFill>
              </a:rPr>
              <a:t> 하나씩 작성하여 각각 </a:t>
            </a:r>
            <a:r>
              <a:rPr lang="en-US" altLang="ko-KR" dirty="0">
                <a:solidFill>
                  <a:schemeClr val="accent5"/>
                </a:solidFill>
              </a:rPr>
              <a:t>hyper link</a:t>
            </a:r>
            <a:r>
              <a:rPr lang="ko-KR" altLang="en-US" dirty="0">
                <a:solidFill>
                  <a:schemeClr val="accent5"/>
                </a:solidFill>
              </a:rPr>
              <a:t>로 연결</a:t>
            </a:r>
            <a:endParaRPr lang="en-US" altLang="ko-KR" dirty="0">
              <a:solidFill>
                <a:schemeClr val="accent5"/>
              </a:solidFill>
            </a:endParaRPr>
          </a:p>
          <a:p>
            <a:endParaRPr lang="en-US" altLang="ko-KR" dirty="0">
              <a:solidFill>
                <a:schemeClr val="accent5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u="sng" dirty="0">
                <a:solidFill>
                  <a:srgbClr val="00B0F0"/>
                </a:solidFill>
              </a:rPr>
              <a:t>Use Case 1</a:t>
            </a:r>
          </a:p>
          <a:p>
            <a:pPr marL="285750" indent="-285750">
              <a:buFontTx/>
              <a:buChar char="-"/>
            </a:pPr>
            <a:r>
              <a:rPr lang="en-US" altLang="ko-KR" u="sng" dirty="0">
                <a:solidFill>
                  <a:srgbClr val="00B0F0"/>
                </a:solidFill>
              </a:rPr>
              <a:t>Use Case 2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0130" y="3059668"/>
            <a:ext cx="6468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최종 발표시에는 실제 </a:t>
            </a:r>
            <a:r>
              <a:rPr lang="en-US" altLang="ko-KR" dirty="0"/>
              <a:t>Application </a:t>
            </a:r>
            <a:r>
              <a:rPr lang="ko-KR" altLang="en-US" dirty="0"/>
              <a:t>실행을 시연하기 바랍니다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2078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4CFD8E-3232-4EA5-AFBD-295ABAD24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04" y="231639"/>
            <a:ext cx="8435280" cy="778098"/>
          </a:xfrm>
        </p:spPr>
        <p:txBody>
          <a:bodyPr>
            <a:noAutofit/>
          </a:bodyPr>
          <a:lstStyle/>
          <a:p>
            <a:r>
              <a:rPr lang="en-US" altLang="ko-KR" sz="2600" dirty="0"/>
              <a:t>Traceability from UC Model to Implementation Model</a:t>
            </a:r>
            <a:endParaRPr lang="ko-KR" altLang="en-US" sz="2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F6A51D-15CF-4BBB-83DF-1C4F385BC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앞에 제시된 </a:t>
            </a:r>
            <a:r>
              <a:rPr lang="en-US" altLang="ko-KR" dirty="0"/>
              <a:t>Use Case</a:t>
            </a:r>
            <a:r>
              <a:rPr lang="ko-KR" altLang="en-US" dirty="0"/>
              <a:t>와 관련된 </a:t>
            </a:r>
            <a:r>
              <a:rPr lang="en-US" altLang="ko-KR" dirty="0"/>
              <a:t>Scenario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대한 </a:t>
            </a:r>
            <a:r>
              <a:rPr lang="en-US" altLang="ko-KR" dirty="0"/>
              <a:t>Traceability Table</a:t>
            </a:r>
            <a:r>
              <a:rPr lang="ko-KR" altLang="en-US" dirty="0"/>
              <a:t>을 첨부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4F1DFE-808A-4F7D-ACFC-055AA8671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738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테스트 결과</a:t>
            </a:r>
          </a:p>
        </p:txBody>
      </p:sp>
    </p:spTree>
    <p:extLst>
      <p:ext uri="{BB962C8B-B14F-4D97-AF65-F5344CB8AC3E}">
        <p14:creationId xmlns:p14="http://schemas.microsoft.com/office/powerpoint/2010/main" val="546536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hlinkClick r:id="rId2"/>
              </a:rPr>
              <a:t>프로젝트 개발 배경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802C0A-5ED0-414D-8CC4-90E34F0EE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52" y="1378059"/>
            <a:ext cx="8579296" cy="53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11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제목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81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ko-KR" altLang="en-US" u="sng" dirty="0">
                <a:solidFill>
                  <a:srgbClr val="00B0F0"/>
                </a:solidFill>
              </a:rPr>
              <a:t>앞에 제시된 </a:t>
            </a:r>
            <a:r>
              <a:rPr lang="en-US" altLang="ko-KR" u="sng" dirty="0">
                <a:solidFill>
                  <a:srgbClr val="00B0F0"/>
                </a:solidFill>
              </a:rPr>
              <a:t>Use Case </a:t>
            </a:r>
            <a:r>
              <a:rPr lang="ko-KR" altLang="en-US" u="sng" dirty="0">
                <a:solidFill>
                  <a:srgbClr val="00B0F0"/>
                </a:solidFill>
              </a:rPr>
              <a:t>명칭</a:t>
            </a:r>
            <a:r>
              <a:rPr lang="en-US" altLang="ko-KR" u="sng" dirty="0">
                <a:solidFill>
                  <a:srgbClr val="00B0F0"/>
                </a:solidFill>
              </a:rPr>
              <a:t>+</a:t>
            </a:r>
            <a:r>
              <a:rPr u="sng" dirty="0">
                <a:solidFill>
                  <a:srgbClr val="00B0F0"/>
                </a:solidFill>
              </a:rPr>
              <a:t>Test Case</a:t>
            </a:r>
          </a:p>
        </p:txBody>
      </p:sp>
      <p:sp>
        <p:nvSpPr>
          <p:cNvPr id="749" name="슬라이드 번호 개체 틀 3"/>
          <p:cNvSpPr txBox="1">
            <a:spLocks noGrp="1"/>
          </p:cNvSpPr>
          <p:nvPr>
            <p:ph type="sldNum" sz="quarter" idx="4294967295"/>
          </p:nvPr>
        </p:nvSpPr>
        <p:spPr>
          <a:xfrm>
            <a:off x="8328386" y="6404292"/>
            <a:ext cx="358412" cy="2692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5CA63B-CEBE-4F67-9925-C3973F1BCBF2}"/>
              </a:ext>
            </a:extLst>
          </p:cNvPr>
          <p:cNvSpPr txBox="1"/>
          <p:nvPr/>
        </p:nvSpPr>
        <p:spPr>
          <a:xfrm>
            <a:off x="3707904" y="89972"/>
            <a:ext cx="510998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Test </a:t>
            </a:r>
            <a:r>
              <a:rPr lang="en-US" altLang="ko-KR" dirty="0" err="1"/>
              <a:t>Case_Test</a:t>
            </a:r>
            <a:r>
              <a:rPr lang="en-US" altLang="ko-KR" dirty="0"/>
              <a:t> Result.xls</a:t>
            </a:r>
            <a:r>
              <a:rPr lang="ko-KR" altLang="en-US" dirty="0"/>
              <a:t> 파일로 </a:t>
            </a:r>
            <a:r>
              <a:rPr lang="en-US" altLang="ko-KR" dirty="0"/>
              <a:t>hyper link </a:t>
            </a:r>
            <a:r>
              <a:rPr lang="ko-KR" altLang="en-US" dirty="0"/>
              <a:t>연결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93FC94-AD2C-4DC0-86E3-93B00866BD62}"/>
              </a:ext>
            </a:extLst>
          </p:cNvPr>
          <p:cNvSpPr txBox="1"/>
          <p:nvPr/>
        </p:nvSpPr>
        <p:spPr>
          <a:xfrm flipH="1">
            <a:off x="611560" y="1237404"/>
            <a:ext cx="7957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 </a:t>
            </a:r>
            <a:r>
              <a:rPr lang="en-US" altLang="ko-KR" dirty="0"/>
              <a:t>Use Case</a:t>
            </a:r>
            <a:r>
              <a:rPr lang="ko-KR" altLang="en-US" dirty="0"/>
              <a:t>에 대한 </a:t>
            </a:r>
            <a:r>
              <a:rPr lang="en-US" altLang="ko-KR" dirty="0"/>
              <a:t>Test</a:t>
            </a:r>
            <a:r>
              <a:rPr lang="ko-KR" altLang="en-US" dirty="0"/>
              <a:t> </a:t>
            </a:r>
            <a:r>
              <a:rPr lang="en-US" altLang="ko-KR" dirty="0"/>
              <a:t>Result</a:t>
            </a:r>
            <a:r>
              <a:rPr lang="ko-KR" altLang="en-US" dirty="0"/>
              <a:t>까지 포함된 내용 </a:t>
            </a:r>
            <a:r>
              <a:rPr lang="en-US" altLang="ko-KR" dirty="0"/>
              <a:t>Attach</a:t>
            </a:r>
            <a:endParaRPr lang="ko-KR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 결과 현황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771454"/>
              </p:ext>
            </p:extLst>
          </p:nvPr>
        </p:nvGraphicFramePr>
        <p:xfrm>
          <a:off x="1331640" y="1556792"/>
          <a:ext cx="60960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32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3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항목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개수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총 테스트 시나리오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총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테스트 케이스</a:t>
                      </a:r>
                      <a:r>
                        <a:rPr lang="en-US" altLang="ko-KR" sz="1600" dirty="0"/>
                        <a:t>(A)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실제 </a:t>
                      </a:r>
                      <a:r>
                        <a:rPr lang="ko-KR" altLang="en-US" sz="1600" dirty="0" err="1"/>
                        <a:t>테스팅</a:t>
                      </a:r>
                      <a:r>
                        <a:rPr lang="ko-KR" altLang="en-US" sz="1600" dirty="0"/>
                        <a:t> 수행한 테스트 케이스</a:t>
                      </a:r>
                      <a:r>
                        <a:rPr lang="en-US" altLang="ko-KR" sz="1600" dirty="0"/>
                        <a:t>(B)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프로젝트 </a:t>
                      </a:r>
                      <a:r>
                        <a:rPr lang="ko-KR" altLang="en-US" sz="1600" dirty="0" err="1"/>
                        <a:t>구현율</a:t>
                      </a:r>
                      <a:r>
                        <a:rPr lang="en-US" altLang="ko-KR" sz="1600" dirty="0"/>
                        <a:t>(B/A * 100)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(%)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PASS</a:t>
                      </a:r>
                      <a:r>
                        <a:rPr lang="ko-KR" altLang="en-US" sz="1600" dirty="0"/>
                        <a:t>한 테스트 케이스</a:t>
                      </a:r>
                      <a:r>
                        <a:rPr lang="en-US" altLang="ko-KR" sz="1600" dirty="0"/>
                        <a:t>(C)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FAIL</a:t>
                      </a:r>
                      <a:r>
                        <a:rPr lang="ko-KR" altLang="en-US" sz="1600" dirty="0"/>
                        <a:t>한 테스트 케이스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테스트 </a:t>
                      </a:r>
                      <a:r>
                        <a:rPr lang="ko-KR" altLang="en-US" sz="1600" dirty="0" err="1"/>
                        <a:t>통과율</a:t>
                      </a:r>
                      <a:r>
                        <a:rPr lang="en-US" altLang="ko-KR" sz="1600" dirty="0"/>
                        <a:t>(C/B * 100)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(%)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259632" y="4725144"/>
            <a:ext cx="27379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Testing FAIL</a:t>
            </a:r>
            <a:r>
              <a:rPr lang="ko-KR" altLang="en-US" dirty="0"/>
              <a:t>의 주요 원인</a:t>
            </a:r>
            <a:endParaRPr lang="en-US" altLang="ko-KR" dirty="0"/>
          </a:p>
          <a:p>
            <a:r>
              <a:rPr lang="en-US" altLang="ko-KR" sz="1600" dirty="0"/>
              <a:t>1. </a:t>
            </a:r>
          </a:p>
          <a:p>
            <a:r>
              <a:rPr lang="en-US" altLang="ko-KR" sz="1600" dirty="0"/>
              <a:t>2.</a:t>
            </a:r>
          </a:p>
          <a:p>
            <a:r>
              <a:rPr lang="en-US" altLang="ko-KR" sz="1600" dirty="0"/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114258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DFA5F-0FED-47DA-956C-9D8EBE6BB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개발된 </a:t>
            </a:r>
            <a:r>
              <a:rPr lang="en-US" altLang="ko-KR" dirty="0"/>
              <a:t>Application</a:t>
            </a:r>
            <a:r>
              <a:rPr lang="ko-KR" altLang="en-US" dirty="0"/>
              <a:t>이 제공하는 </a:t>
            </a:r>
            <a:r>
              <a:rPr lang="en-US" altLang="ko-KR" dirty="0"/>
              <a:t>Benefit</a:t>
            </a:r>
            <a:r>
              <a:rPr lang="ko-KR" altLang="en-US" dirty="0"/>
              <a:t> 입증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75E685-B79F-4B2C-9CFA-75E32B76B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개별적인 </a:t>
            </a:r>
            <a:r>
              <a:rPr lang="en-US" altLang="ko-KR" dirty="0"/>
              <a:t>preference</a:t>
            </a:r>
            <a:r>
              <a:rPr lang="ko-KR" altLang="en-US" dirty="0"/>
              <a:t>에 따라 다른 추천결과물을 제공함을 실연을 통해 입증</a:t>
            </a: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추천결과에 대한 피드백 반영으로 인해 추천에 대한 만족도가 향상됨을 실연을 통해 입증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02A766-4C57-4A15-BEDC-9A906144A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1772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Lessons Learned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프로젝트 </a:t>
            </a:r>
            <a:r>
              <a:rPr lang="ko-KR" altLang="en-US" sz="2400" dirty="0" err="1"/>
              <a:t>수행시</a:t>
            </a:r>
            <a:r>
              <a:rPr lang="ko-KR" altLang="en-US" sz="2400" dirty="0"/>
              <a:t> 어려웠던 점</a:t>
            </a:r>
            <a:endParaRPr lang="en-US" altLang="ko-KR" sz="2400" dirty="0"/>
          </a:p>
          <a:p>
            <a:pPr lvl="1"/>
            <a:r>
              <a:rPr lang="ko-KR" altLang="en-US" dirty="0"/>
              <a:t>어떤 프로그램을 제작하는지 모두가 목표를 공유하는데 오래 걸렸다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추천에 사용되는 알고리즘의 작동을 이해하는데 오래 걸렸다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문서를 작성하는 사람만 이해할 수 있었다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sz="1800" dirty="0"/>
              <a:t>팀원 중 필터링 기능을 이용한 추천 기능을 만들어 본 사람이 없었다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br>
              <a:rPr lang="en-US" altLang="ko-KR" dirty="0"/>
            </a:br>
            <a:r>
              <a:rPr lang="ko-KR" altLang="en-US" dirty="0"/>
              <a:t>추천 기능을 구현하거나</a:t>
            </a:r>
            <a:r>
              <a:rPr lang="en-US" altLang="ko-KR" dirty="0"/>
              <a:t>, </a:t>
            </a:r>
            <a:r>
              <a:rPr lang="ko-KR" altLang="en-US" dirty="0"/>
              <a:t>경력이 많은 사람들이 초기에 문서와 클래스 다이어그램을 그린다면 큰 도움이 될 것이나</a:t>
            </a:r>
            <a:r>
              <a:rPr lang="en-US" altLang="ko-KR" dirty="0"/>
              <a:t>, </a:t>
            </a:r>
            <a:r>
              <a:rPr lang="ko-KR" altLang="en-US" dirty="0"/>
              <a:t>그렇지 못한 상황에서 문서를 작성하게 되면 오히려 팀원간 커뮤니케이션이 복잡해지는 효과가 나타난다</a:t>
            </a:r>
            <a:r>
              <a:rPr lang="en-US" altLang="ko-KR" dirty="0"/>
              <a:t>. </a:t>
            </a:r>
            <a:r>
              <a:rPr lang="ko-KR" altLang="en-US" dirty="0"/>
              <a:t>오히려 </a:t>
            </a:r>
            <a:r>
              <a:rPr lang="en-US" altLang="ko-KR" dirty="0"/>
              <a:t>GUI</a:t>
            </a:r>
            <a:r>
              <a:rPr lang="ko-KR" altLang="en-US" dirty="0"/>
              <a:t>나 더미 데이터를 사용한 프로그램</a:t>
            </a:r>
            <a:r>
              <a:rPr lang="en-US" altLang="ko-KR" dirty="0"/>
              <a:t>, </a:t>
            </a:r>
            <a:r>
              <a:rPr lang="ko-KR" altLang="en-US" dirty="0"/>
              <a:t>동영상 등을 제작하는 것이 나을 것 같다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0D7614C-4FCF-49D5-B07E-34DE99F16B51}"/>
              </a:ext>
            </a:extLst>
          </p:cNvPr>
          <p:cNvSpPr/>
          <p:nvPr/>
        </p:nvSpPr>
        <p:spPr>
          <a:xfrm>
            <a:off x="3977125" y="3244334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기능을 이</a:t>
            </a:r>
          </a:p>
        </p:txBody>
      </p:sp>
    </p:spTree>
    <p:extLst>
      <p:ext uri="{BB962C8B-B14F-4D97-AF65-F5344CB8AC3E}">
        <p14:creationId xmlns:p14="http://schemas.microsoft.com/office/powerpoint/2010/main" val="31587705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Lessons Learned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우리 팀의 팁</a:t>
            </a:r>
            <a:endParaRPr lang="en-US" altLang="ko-KR" sz="2400" dirty="0"/>
          </a:p>
          <a:p>
            <a:pPr lvl="1"/>
            <a:r>
              <a:rPr lang="ko-KR" altLang="en-US" dirty="0"/>
              <a:t>팀원들의 핵심 스킬을 빨리 파악하고</a:t>
            </a:r>
            <a:r>
              <a:rPr lang="en-US" altLang="ko-KR" dirty="0"/>
              <a:t>, </a:t>
            </a:r>
            <a:r>
              <a:rPr lang="ko-KR" altLang="en-US" dirty="0"/>
              <a:t>스킬에 맞춰 목표를 정하자</a:t>
            </a:r>
            <a:endParaRPr lang="en-US" altLang="ko-KR" dirty="0"/>
          </a:p>
          <a:p>
            <a:pPr lvl="2"/>
            <a:r>
              <a:rPr lang="en-US" altLang="ko-KR" dirty="0"/>
              <a:t> ‘</a:t>
            </a:r>
            <a:r>
              <a:rPr lang="ko-KR" altLang="en-US" dirty="0"/>
              <a:t>만들고 싶은 프로그램</a:t>
            </a:r>
            <a:r>
              <a:rPr lang="en-US" altLang="ko-KR" dirty="0"/>
              <a:t>‘</a:t>
            </a:r>
            <a:r>
              <a:rPr lang="ko-KR" altLang="en-US" dirty="0"/>
              <a:t>과 </a:t>
            </a:r>
            <a:r>
              <a:rPr lang="en-US" altLang="ko-KR" dirty="0"/>
              <a:t>‘</a:t>
            </a:r>
            <a:r>
              <a:rPr lang="ko-KR" altLang="en-US" dirty="0"/>
              <a:t>만들 수 있는 프로그램</a:t>
            </a:r>
            <a:r>
              <a:rPr lang="en-US" altLang="ko-KR" dirty="0"/>
              <a:t>’</a:t>
            </a:r>
            <a:r>
              <a:rPr lang="ko-KR" altLang="en-US" dirty="0"/>
              <a:t>중  후자의 비중을 높게 잡아야 합니다</a:t>
            </a:r>
            <a:r>
              <a:rPr lang="en-US" altLang="ko-KR" dirty="0"/>
              <a:t>. </a:t>
            </a:r>
            <a:r>
              <a:rPr lang="ko-KR" altLang="en-US" dirty="0"/>
              <a:t>만들 수 있는 프로그램이라도 다양한 에러와 버그</a:t>
            </a:r>
            <a:r>
              <a:rPr lang="en-US" altLang="ko-KR" dirty="0"/>
              <a:t>, </a:t>
            </a:r>
            <a:r>
              <a:rPr lang="ko-KR" altLang="en-US" dirty="0"/>
              <a:t>구현과정에서의 문제가 발생하기 마련입니다</a:t>
            </a:r>
            <a:r>
              <a:rPr lang="en-US" altLang="ko-KR" dirty="0"/>
              <a:t>. </a:t>
            </a:r>
            <a:r>
              <a:rPr lang="ko-KR" altLang="en-US" dirty="0"/>
              <a:t>팀원들의 스킬을 빨리 파악하면</a:t>
            </a:r>
            <a:r>
              <a:rPr lang="en-US" altLang="ko-KR" dirty="0"/>
              <a:t>, </a:t>
            </a:r>
            <a:r>
              <a:rPr lang="ko-KR" altLang="en-US" dirty="0"/>
              <a:t>오히려 그 스킬을 부각하는 방법으로 목표를 잡음으로서 훌륭한 결과물을 낼 수 있습니다</a:t>
            </a:r>
            <a:r>
              <a:rPr lang="en-US" altLang="ko-KR" dirty="0"/>
              <a:t>. </a:t>
            </a:r>
            <a:r>
              <a:rPr lang="ko-KR" altLang="en-US" dirty="0"/>
              <a:t>저희 팀은 </a:t>
            </a:r>
            <a:r>
              <a:rPr lang="ko-KR" altLang="en-US" dirty="0" err="1"/>
              <a:t>머신러닝에</a:t>
            </a:r>
            <a:r>
              <a:rPr lang="ko-KR" altLang="en-US" dirty="0"/>
              <a:t> 관심있는 팀원이 있었고</a:t>
            </a:r>
            <a:r>
              <a:rPr lang="en-US" altLang="ko-KR" dirty="0"/>
              <a:t>, </a:t>
            </a:r>
            <a:r>
              <a:rPr lang="ko-KR" altLang="en-US" dirty="0"/>
              <a:t>네트워크와 웹 기술에 뛰어난 팀원이 이를 </a:t>
            </a:r>
            <a:r>
              <a:rPr lang="ko-KR" altLang="en-US" dirty="0" err="1"/>
              <a:t>보조함으로서</a:t>
            </a:r>
            <a:r>
              <a:rPr lang="ko-KR" altLang="en-US" dirty="0"/>
              <a:t> 해당 기능을 사용한 추천 기능을 구현할 수 있었습니다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커뮤니케이션 할 때는 구두로 이야기하기 보다</a:t>
            </a:r>
            <a:r>
              <a:rPr lang="en-US" altLang="ko-KR" dirty="0"/>
              <a:t>, </a:t>
            </a:r>
            <a:r>
              <a:rPr lang="ko-KR" altLang="en-US" dirty="0"/>
              <a:t>글로 정리해서 보내자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프로그램을 제작하는데 만드는 가장 큰 문제는 </a:t>
            </a:r>
            <a:r>
              <a:rPr lang="en-US" altLang="ko-KR" dirty="0"/>
              <a:t>‘</a:t>
            </a:r>
            <a:r>
              <a:rPr lang="ko-KR" altLang="en-US" dirty="0"/>
              <a:t>프로그램이 눈에 보이지 않는다는 것</a:t>
            </a:r>
            <a:r>
              <a:rPr lang="en-US" altLang="ko-KR" dirty="0"/>
              <a:t>’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구두로 지시를 하거나</a:t>
            </a:r>
            <a:r>
              <a:rPr lang="en-US" altLang="ko-KR" dirty="0"/>
              <a:t>, </a:t>
            </a:r>
            <a:r>
              <a:rPr lang="ko-KR" altLang="en-US" dirty="0"/>
              <a:t>받게 된다면</a:t>
            </a:r>
            <a:r>
              <a:rPr lang="en-US" altLang="ko-KR" dirty="0"/>
              <a:t> </a:t>
            </a:r>
            <a:r>
              <a:rPr lang="ko-KR" altLang="en-US" dirty="0"/>
              <a:t>서로 이해한 내용이 다를 수 있는 위험 뿐만 아니라</a:t>
            </a:r>
            <a:r>
              <a:rPr lang="en-US" altLang="ko-KR" dirty="0"/>
              <a:t>, </a:t>
            </a:r>
            <a:r>
              <a:rPr lang="ko-KR" altLang="en-US" dirty="0"/>
              <a:t>문제의 </a:t>
            </a:r>
            <a:r>
              <a:rPr lang="en-US" altLang="ko-KR" dirty="0" err="1"/>
              <a:t>Traceablilty</a:t>
            </a:r>
            <a:r>
              <a:rPr lang="en-US" altLang="ko-KR" dirty="0"/>
              <a:t> </a:t>
            </a:r>
            <a:r>
              <a:rPr lang="ko-KR" altLang="en-US" dirty="0"/>
              <a:t>또한 추적하기 힘들게 됩니다</a:t>
            </a:r>
            <a:r>
              <a:rPr lang="en-US" altLang="ko-KR" dirty="0"/>
              <a:t>. Readme.md </a:t>
            </a:r>
            <a:r>
              <a:rPr lang="ko-KR" altLang="en-US" dirty="0"/>
              <a:t>파일을 이슈 정리하고</a:t>
            </a:r>
            <a:r>
              <a:rPr lang="en-US" altLang="ko-KR" dirty="0"/>
              <a:t>, </a:t>
            </a:r>
            <a:r>
              <a:rPr lang="ko-KR" altLang="en-US" dirty="0"/>
              <a:t>모든 팀원들이 빠르게 조회</a:t>
            </a:r>
            <a:r>
              <a:rPr lang="en-US" altLang="ko-KR" dirty="0"/>
              <a:t>, </a:t>
            </a:r>
            <a:r>
              <a:rPr lang="ko-KR" altLang="en-US" dirty="0"/>
              <a:t>수정할 수 있게 하면 좋습니다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10924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Lessons Learned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sz="2400" dirty="0"/>
              <a:t>팀프로젝트를 통해 배운 점</a:t>
            </a:r>
            <a:endParaRPr lang="en-US" altLang="ko-KR" sz="2400" dirty="0"/>
          </a:p>
          <a:p>
            <a:pPr lvl="1"/>
            <a:r>
              <a:rPr lang="ko-KR" altLang="en-US" b="1" dirty="0"/>
              <a:t>체크리스트를 만들자</a:t>
            </a:r>
            <a:r>
              <a:rPr lang="en-US" altLang="ko-KR" b="1" dirty="0"/>
              <a:t>.</a:t>
            </a:r>
            <a:br>
              <a:rPr lang="en-US" altLang="ko-KR" b="1" dirty="0"/>
            </a:br>
            <a:r>
              <a:rPr lang="ko-KR" altLang="en-US" dirty="0"/>
              <a:t>잘 정리된 회의록은 </a:t>
            </a:r>
            <a:r>
              <a:rPr lang="ko-KR" altLang="en-US" dirty="0" err="1"/>
              <a:t>구성원간의</a:t>
            </a:r>
            <a:r>
              <a:rPr lang="ko-KR" altLang="en-US" dirty="0"/>
              <a:t> 커뮤니케이션 뿐만 아니라</a:t>
            </a:r>
            <a:r>
              <a:rPr lang="en-US" altLang="ko-KR" dirty="0"/>
              <a:t>, </a:t>
            </a:r>
            <a:r>
              <a:rPr lang="ko-KR" altLang="en-US" dirty="0"/>
              <a:t>회의록을 작성하면서 프로젝트에서 수행할 업무의 우선 순위를 정하고</a:t>
            </a:r>
            <a:r>
              <a:rPr lang="en-US" altLang="ko-KR" dirty="0"/>
              <a:t>, </a:t>
            </a:r>
            <a:r>
              <a:rPr lang="ko-KR" altLang="en-US" dirty="0"/>
              <a:t>분업을 하여 시간을 아끼는 데 효율적이다</a:t>
            </a:r>
            <a:r>
              <a:rPr lang="en-US" altLang="ko-KR" dirty="0"/>
              <a:t>. </a:t>
            </a:r>
            <a:r>
              <a:rPr lang="ko-KR" altLang="en-US" dirty="0"/>
              <a:t>잘 정리된 회의록을 기반으로</a:t>
            </a:r>
            <a:r>
              <a:rPr lang="en-US" altLang="ko-KR" dirty="0"/>
              <a:t>, </a:t>
            </a:r>
            <a:r>
              <a:rPr lang="ko-KR" altLang="en-US" dirty="0"/>
              <a:t>체크리스트를 만들어 업무를 하나씩 정리하여 수행하자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b="1" dirty="0"/>
              <a:t>알고리즘의 이론과 구현은 하늘과 땅 차이다</a:t>
            </a:r>
            <a:r>
              <a:rPr lang="en-US" altLang="ko-KR" b="1" dirty="0"/>
              <a:t>.</a:t>
            </a:r>
            <a:br>
              <a:rPr lang="en-US" altLang="ko-KR" dirty="0"/>
            </a:br>
            <a:r>
              <a:rPr lang="ko-KR" altLang="en-US" dirty="0"/>
              <a:t>알고리즘에 사용될 수식을 구한다고 해도</a:t>
            </a:r>
            <a:r>
              <a:rPr lang="en-US" altLang="ko-KR" dirty="0"/>
              <a:t>, </a:t>
            </a:r>
            <a:r>
              <a:rPr lang="ko-KR" altLang="en-US" dirty="0"/>
              <a:t>그것을 언어로 구현하기 위해서는 </a:t>
            </a:r>
            <a:r>
              <a:rPr lang="en-US" altLang="ko-KR" dirty="0"/>
              <a:t>I/O , </a:t>
            </a:r>
            <a:r>
              <a:rPr lang="ko-KR" altLang="en-US" dirty="0"/>
              <a:t>변수에 사용될 자료형</a:t>
            </a:r>
            <a:r>
              <a:rPr lang="en-US" altLang="ko-KR" dirty="0"/>
              <a:t>, </a:t>
            </a:r>
            <a:r>
              <a:rPr lang="ko-KR" altLang="en-US" dirty="0"/>
              <a:t>연산에 사용될 </a:t>
            </a:r>
            <a:r>
              <a:rPr lang="en-US" altLang="ko-KR" dirty="0"/>
              <a:t>Method</a:t>
            </a:r>
            <a:r>
              <a:rPr lang="ko-KR" altLang="en-US" dirty="0"/>
              <a:t>등을 정의하면서 여러 문제들이 발생한다</a:t>
            </a:r>
            <a:r>
              <a:rPr lang="en-US" altLang="ko-KR" dirty="0"/>
              <a:t>. </a:t>
            </a:r>
            <a:r>
              <a:rPr lang="ko-KR" altLang="en-US" dirty="0"/>
              <a:t>이것들까지 정의할 수 있어야 알고리즘의 구현준비가 된 것이다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="1" dirty="0"/>
              <a:t>GUI </a:t>
            </a:r>
            <a:r>
              <a:rPr lang="ko-KR" altLang="en-US" b="1" dirty="0"/>
              <a:t>를 최대한 빨리 만들어라</a:t>
            </a:r>
            <a:br>
              <a:rPr lang="en-US" altLang="ko-KR" dirty="0"/>
            </a:br>
            <a:r>
              <a:rPr lang="ko-KR" altLang="en-US" dirty="0"/>
              <a:t>잘 정리된 </a:t>
            </a:r>
            <a:r>
              <a:rPr lang="en-US" altLang="ko-KR" dirty="0"/>
              <a:t>GUI </a:t>
            </a:r>
            <a:r>
              <a:rPr lang="ko-KR" altLang="en-US" dirty="0"/>
              <a:t>의 존재는 초기 과정에서 매우 빠른 의사 결정과 불필요한 오해를 줄일 수 있다</a:t>
            </a:r>
            <a:r>
              <a:rPr lang="en-US" altLang="ko-KR" dirty="0"/>
              <a:t>. </a:t>
            </a:r>
            <a:r>
              <a:rPr lang="ko-KR" altLang="en-US" dirty="0"/>
              <a:t>분석과 설계 과정에서 지속적으로 </a:t>
            </a:r>
            <a:r>
              <a:rPr lang="en-US" altLang="ko-KR" dirty="0"/>
              <a:t>GUI </a:t>
            </a:r>
            <a:r>
              <a:rPr lang="ko-KR" altLang="en-US" dirty="0"/>
              <a:t>담당자가 이를 반영하여 수정하며 매 팀원들과 공유한다면</a:t>
            </a:r>
            <a:r>
              <a:rPr lang="en-US" altLang="ko-KR" dirty="0"/>
              <a:t>, </a:t>
            </a:r>
            <a:r>
              <a:rPr lang="ko-KR" altLang="en-US" dirty="0"/>
              <a:t>매우 효율적인 회의와 개발을 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b="1" dirty="0"/>
              <a:t>후행 과정에서 피드백이 이루어질 경우</a:t>
            </a:r>
            <a:r>
              <a:rPr lang="en-US" altLang="ko-KR" b="1" dirty="0"/>
              <a:t>, </a:t>
            </a:r>
            <a:r>
              <a:rPr lang="ko-KR" altLang="en-US" b="1" dirty="0"/>
              <a:t>선행 과정 문서를 지속적으로 수정하라</a:t>
            </a:r>
            <a:r>
              <a:rPr lang="en-US" altLang="ko-KR" b="1" dirty="0"/>
              <a:t>.</a:t>
            </a:r>
            <a:br>
              <a:rPr lang="en-US" altLang="ko-KR" b="1" dirty="0"/>
            </a:br>
            <a:r>
              <a:rPr lang="ko-KR" altLang="en-US" dirty="0"/>
              <a:t>요구사항 정의 </a:t>
            </a:r>
            <a:r>
              <a:rPr lang="en-US" altLang="ko-KR" dirty="0"/>
              <a:t>, </a:t>
            </a:r>
            <a:r>
              <a:rPr lang="ko-KR" altLang="en-US" dirty="0"/>
              <a:t>설계 과정이 끝나면</a:t>
            </a:r>
            <a:r>
              <a:rPr lang="en-US" altLang="ko-KR" dirty="0"/>
              <a:t>, </a:t>
            </a:r>
            <a:r>
              <a:rPr lang="ko-KR" altLang="en-US" dirty="0"/>
              <a:t>앞서 만든 문서에 따라 </a:t>
            </a:r>
            <a:r>
              <a:rPr lang="en-US" altLang="ko-KR" dirty="0"/>
              <a:t>100% </a:t>
            </a:r>
            <a:r>
              <a:rPr lang="ko-KR" altLang="en-US" dirty="0"/>
              <a:t>완벽하게 프로그램을 구현할 수 없다는 사실이 드러나게 된다</a:t>
            </a:r>
            <a:r>
              <a:rPr lang="en-US" altLang="ko-KR" dirty="0"/>
              <a:t>. </a:t>
            </a:r>
            <a:r>
              <a:rPr lang="ko-KR" altLang="en-US" dirty="0"/>
              <a:t>이 경우</a:t>
            </a:r>
            <a:r>
              <a:rPr lang="en-US" altLang="ko-KR" dirty="0"/>
              <a:t>, SRS </a:t>
            </a:r>
            <a:r>
              <a:rPr lang="ko-KR" altLang="en-US" dirty="0"/>
              <a:t>나 </a:t>
            </a:r>
            <a:r>
              <a:rPr lang="en-US" altLang="ko-KR" dirty="0"/>
              <a:t>SAD </a:t>
            </a:r>
            <a:r>
              <a:rPr lang="ko-KR" altLang="en-US" dirty="0"/>
              <a:t>를 고치는 것이 무의미해 보일 수 있다</a:t>
            </a:r>
            <a:r>
              <a:rPr lang="en-US" altLang="ko-KR" dirty="0"/>
              <a:t>. </a:t>
            </a:r>
            <a:r>
              <a:rPr lang="ko-KR" altLang="en-US" dirty="0"/>
              <a:t>그러나 이 경우에도 </a:t>
            </a:r>
            <a:r>
              <a:rPr lang="en-US" altLang="ko-KR" dirty="0"/>
              <a:t>SRS</a:t>
            </a:r>
            <a:r>
              <a:rPr lang="ko-KR" altLang="en-US" dirty="0"/>
              <a:t>와 </a:t>
            </a:r>
            <a:r>
              <a:rPr lang="en-US" altLang="ko-KR" dirty="0"/>
              <a:t>SAD</a:t>
            </a:r>
            <a:r>
              <a:rPr lang="ko-KR" altLang="en-US" dirty="0"/>
              <a:t>를 반복해서 고쳐야 한다</a:t>
            </a:r>
            <a:r>
              <a:rPr lang="en-US" altLang="ko-KR" dirty="0"/>
              <a:t>. </a:t>
            </a:r>
            <a:r>
              <a:rPr lang="ko-KR" altLang="en-US" dirty="0"/>
              <a:t>추후 수행할 </a:t>
            </a:r>
            <a:r>
              <a:rPr lang="en-US" altLang="ko-KR" dirty="0"/>
              <a:t>TEST </a:t>
            </a:r>
            <a:r>
              <a:rPr lang="ko-KR" altLang="en-US" dirty="0"/>
              <a:t>와 평가 과정에서 선행 과정의 문서가 갱신 사항을 반영할 경우 커다란 의견 교환과 목표를 향해 나아가는데 효율성을 제공한다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9698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7DB27-6B2D-4D91-9EAE-3F1F3552E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프로젝트 진행 현황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rgbClr val="00B0F0"/>
                </a:solidFill>
                <a:hlinkClick r:id="rId2"/>
              </a:rPr>
              <a:t>Project Management Plan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1B8616-D6C5-43B5-BB82-6EFCC688A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7F16827-38AB-4E9B-B952-6B6F4312A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228109"/>
            <a:ext cx="3065866" cy="49528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725072-4393-48D3-8F5C-1F2245DE8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6837" y="1229001"/>
            <a:ext cx="4212725" cy="4952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213D05-C5C0-4929-A7F6-491DCC02946F}"/>
              </a:ext>
            </a:extLst>
          </p:cNvPr>
          <p:cNvSpPr txBox="1"/>
          <p:nvPr/>
        </p:nvSpPr>
        <p:spPr>
          <a:xfrm>
            <a:off x="990366" y="6326635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시장분석</a:t>
            </a:r>
            <a:r>
              <a:rPr lang="en-US" altLang="ko-KR" dirty="0"/>
              <a:t>, </a:t>
            </a:r>
            <a:r>
              <a:rPr lang="ko-KR" altLang="en-US" dirty="0"/>
              <a:t>계약단계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1BC92A-0B78-4C3D-8CB1-0F0BE154D90D}"/>
              </a:ext>
            </a:extLst>
          </p:cNvPr>
          <p:cNvSpPr txBox="1"/>
          <p:nvPr/>
        </p:nvSpPr>
        <p:spPr>
          <a:xfrm>
            <a:off x="5364088" y="6352143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요구사항 분석</a:t>
            </a:r>
            <a:r>
              <a:rPr lang="en-US" altLang="ko-KR" dirty="0"/>
              <a:t>, </a:t>
            </a:r>
            <a:r>
              <a:rPr lang="ko-KR" altLang="en-US" dirty="0"/>
              <a:t>설계단계</a:t>
            </a:r>
          </a:p>
        </p:txBody>
      </p:sp>
    </p:spTree>
    <p:extLst>
      <p:ext uri="{BB962C8B-B14F-4D97-AF65-F5344CB8AC3E}">
        <p14:creationId xmlns:p14="http://schemas.microsoft.com/office/powerpoint/2010/main" val="2175080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E8EEB-0DB7-4711-83E4-069FE8A30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프로젝트 진행 현황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rgbClr val="00B0F0"/>
                </a:solidFill>
                <a:hlinkClick r:id="rId3"/>
              </a:rPr>
              <a:t>Project Management Plan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E64CEB-179F-4257-BAB2-A61420093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22E879-778D-48CE-938B-8E9AB3473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340768"/>
            <a:ext cx="3653741" cy="5445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A8EAD56-0B82-45C6-A636-01500DE5B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000" y="1354900"/>
            <a:ext cx="3600400" cy="12190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65F58F-A24A-4381-B3E7-E543F2F16C50}"/>
              </a:ext>
            </a:extLst>
          </p:cNvPr>
          <p:cNvSpPr txBox="1"/>
          <p:nvPr/>
        </p:nvSpPr>
        <p:spPr>
          <a:xfrm>
            <a:off x="5999202" y="26779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구현단계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477D80-583A-4E9B-8B6B-9017643148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3020" y="2991555"/>
            <a:ext cx="3240360" cy="32129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A2E5D7-28B9-4D53-9696-B35E96E0EF39}"/>
              </a:ext>
            </a:extLst>
          </p:cNvPr>
          <p:cNvSpPr txBox="1"/>
          <p:nvPr/>
        </p:nvSpPr>
        <p:spPr>
          <a:xfrm>
            <a:off x="6084168" y="6289700"/>
            <a:ext cx="112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Test </a:t>
            </a:r>
            <a:r>
              <a:rPr lang="ko-KR" altLang="en-US" dirty="0"/>
              <a:t>단계</a:t>
            </a:r>
          </a:p>
        </p:txBody>
      </p:sp>
    </p:spTree>
    <p:extLst>
      <p:ext uri="{BB962C8B-B14F-4D97-AF65-F5344CB8AC3E}">
        <p14:creationId xmlns:p14="http://schemas.microsoft.com/office/powerpoint/2010/main" val="2195626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7DB27-6B2D-4D91-9EAE-3F1F3552E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진행 현황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F073C8-C43D-4BE9-A47C-3E579A2CC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hlinkClick r:id="rId2" action="ppaction://hlinkfile"/>
              </a:rPr>
              <a:t>프로젝트 팀원 작업일지</a:t>
            </a:r>
            <a:r>
              <a:rPr lang="en-US" altLang="ko-KR" dirty="0">
                <a:hlinkClick r:id="rId2" action="ppaction://hlinkfile"/>
              </a:rPr>
              <a:t>(PSP sheet) </a:t>
            </a:r>
            <a:r>
              <a:rPr lang="en-US" altLang="ko-KR" dirty="0"/>
              <a:t>: </a:t>
            </a:r>
            <a:r>
              <a:rPr lang="ko-KR" altLang="en-US" dirty="0"/>
              <a:t>개인별 </a:t>
            </a:r>
            <a:r>
              <a:rPr lang="en-US" altLang="ko-KR" dirty="0"/>
              <a:t>PSP sheet</a:t>
            </a:r>
            <a:r>
              <a:rPr lang="ko-KR" altLang="en-US" dirty="0"/>
              <a:t>를 취합한 엑셀 파일로 </a:t>
            </a:r>
            <a:r>
              <a:rPr lang="en-US" altLang="ko-KR" dirty="0"/>
              <a:t>hyper link</a:t>
            </a:r>
            <a:r>
              <a:rPr lang="ko-KR" altLang="en-US" dirty="0"/>
              <a:t> 연결</a:t>
            </a:r>
            <a:endParaRPr lang="en-US" altLang="ko-KR" dirty="0"/>
          </a:p>
          <a:p>
            <a:pPr lvl="1"/>
            <a:r>
              <a:rPr lang="ko-KR" altLang="en-US" dirty="0"/>
              <a:t>전체 개발시간</a:t>
            </a:r>
            <a:r>
              <a:rPr lang="en-US" altLang="ko-KR" dirty="0"/>
              <a:t>: ***** </a:t>
            </a:r>
            <a:r>
              <a:rPr lang="ko-KR" altLang="en-US" dirty="0"/>
              <a:t>시간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인당 개발시간</a:t>
            </a:r>
            <a:r>
              <a:rPr lang="en-US" altLang="ko-KR" dirty="0"/>
              <a:t>: **** </a:t>
            </a:r>
            <a:r>
              <a:rPr lang="ko-KR" altLang="en-US" dirty="0"/>
              <a:t>시간</a:t>
            </a:r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1B8616-D6C5-43B5-BB82-6EFCC688A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0402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성과물 형태 및 사용 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성과물</a:t>
            </a:r>
            <a:endParaRPr lang="en-US" altLang="ko-KR" dirty="0"/>
          </a:p>
          <a:p>
            <a:pPr lvl="1"/>
            <a:r>
              <a:rPr lang="ko-KR" altLang="en-US" dirty="0"/>
              <a:t>중간산출물 저장소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1</a:t>
            </a:r>
            <a:r>
              <a:rPr lang="ko-KR" altLang="en-US" dirty="0">
                <a:hlinkClick r:id="rId2"/>
              </a:rPr>
              <a:t>팀 신수동 </a:t>
            </a:r>
            <a:r>
              <a:rPr lang="ko-KR" altLang="en-US" dirty="0" err="1">
                <a:hlinkClick r:id="rId2"/>
              </a:rPr>
              <a:t>크러셔</a:t>
            </a:r>
            <a:r>
              <a:rPr lang="ko-KR" altLang="en-US" dirty="0">
                <a:hlinkClick r:id="rId2"/>
              </a:rPr>
              <a:t> 위키 링크</a:t>
            </a:r>
            <a:endParaRPr lang="en-US" altLang="ko-KR" dirty="0">
              <a:solidFill>
                <a:schemeClr val="accent5"/>
              </a:solidFill>
            </a:endParaRPr>
          </a:p>
          <a:p>
            <a:pPr lvl="1"/>
            <a:r>
              <a:rPr lang="ko-KR" altLang="en-US" dirty="0"/>
              <a:t>최종산출물 저장소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1</a:t>
            </a:r>
            <a:r>
              <a:rPr lang="ko-KR" altLang="en-US" dirty="0">
                <a:hlinkClick r:id="rId3"/>
              </a:rPr>
              <a:t>팀 신수동 </a:t>
            </a:r>
            <a:r>
              <a:rPr lang="ko-KR" altLang="en-US" dirty="0" err="1">
                <a:hlinkClick r:id="rId3"/>
              </a:rPr>
              <a:t>크러셔</a:t>
            </a:r>
            <a:r>
              <a:rPr lang="ko-KR" altLang="en-US" dirty="0">
                <a:hlinkClick r:id="rId3"/>
              </a:rPr>
              <a:t> </a:t>
            </a:r>
            <a:r>
              <a:rPr lang="ko-KR" altLang="en-US" dirty="0" err="1">
                <a:hlinkClick r:id="rId3"/>
              </a:rPr>
              <a:t>깃허브</a:t>
            </a:r>
            <a:r>
              <a:rPr lang="ko-KR" altLang="en-US" dirty="0">
                <a:hlinkClick r:id="rId3"/>
              </a:rPr>
              <a:t> 링크</a:t>
            </a:r>
            <a:endParaRPr lang="en-US" altLang="ko-KR" dirty="0">
              <a:solidFill>
                <a:schemeClr val="accent5"/>
              </a:solidFill>
            </a:endParaRPr>
          </a:p>
          <a:p>
            <a:r>
              <a:rPr lang="ko-KR" altLang="en-US" dirty="0" err="1"/>
              <a:t>사용툴</a:t>
            </a:r>
            <a:endParaRPr lang="en-US" altLang="ko-KR" dirty="0"/>
          </a:p>
          <a:p>
            <a:pPr lvl="1"/>
            <a:r>
              <a:rPr lang="ko-KR" altLang="en-US" dirty="0"/>
              <a:t>개발</a:t>
            </a:r>
            <a:r>
              <a:rPr lang="en-US" altLang="ko-KR" dirty="0"/>
              <a:t>IDE </a:t>
            </a:r>
            <a:r>
              <a:rPr lang="ko-KR" altLang="en-US" dirty="0"/>
              <a:t>환경</a:t>
            </a:r>
            <a:r>
              <a:rPr lang="en-US" altLang="ko-KR" dirty="0"/>
              <a:t>:</a:t>
            </a:r>
            <a:endParaRPr lang="en-US" altLang="ko-KR" dirty="0">
              <a:solidFill>
                <a:schemeClr val="accent5"/>
              </a:solidFill>
            </a:endParaRPr>
          </a:p>
          <a:p>
            <a:pPr lvl="1"/>
            <a:r>
              <a:rPr lang="en-US" altLang="ko-KR" dirty="0"/>
              <a:t>UML </a:t>
            </a:r>
            <a:r>
              <a:rPr lang="ko-KR" altLang="en-US" dirty="0"/>
              <a:t>모델링 도구</a:t>
            </a:r>
            <a:r>
              <a:rPr lang="en-US" altLang="ko-KR" dirty="0"/>
              <a:t>: </a:t>
            </a:r>
            <a:r>
              <a:rPr lang="en-US" altLang="ko-KR" dirty="0" err="1"/>
              <a:t>StarUML</a:t>
            </a:r>
            <a:r>
              <a:rPr lang="en-US" altLang="ko-KR" dirty="0"/>
              <a:t> 3.1.0</a:t>
            </a:r>
          </a:p>
          <a:p>
            <a:pPr lvl="1"/>
            <a:r>
              <a:rPr lang="ko-KR" altLang="en-US" dirty="0"/>
              <a:t>개발 소스 공유 및 버전 관리</a:t>
            </a:r>
            <a:r>
              <a:rPr lang="en-US" altLang="ko-KR" dirty="0"/>
              <a:t>: GitHub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2154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요구사항 모델</a:t>
            </a:r>
            <a:endParaRPr lang="en-US" altLang="ko-KR" dirty="0"/>
          </a:p>
          <a:p>
            <a:pPr algn="ctr"/>
            <a:r>
              <a:rPr lang="en-US" altLang="ko-KR" dirty="0"/>
              <a:t>(Use Case 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8174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6" name="제목 5"/>
          <p:cNvSpPr txBox="1">
            <a:spLocks noGrp="1"/>
          </p:cNvSpPr>
          <p:nvPr>
            <p:ph type="title"/>
          </p:nvPr>
        </p:nvSpPr>
        <p:spPr>
          <a:xfrm>
            <a:off x="284889" y="337013"/>
            <a:ext cx="84635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/>
              <a:t>Use Case Diagram</a:t>
            </a:r>
            <a:endParaRPr lang="ko-KR" altLang="en-US" sz="2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152A59-F937-4EB8-A354-C5BA11191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916832"/>
            <a:ext cx="8271287" cy="369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72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열정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6792</TotalTime>
  <Words>2095</Words>
  <Application>Microsoft Office PowerPoint</Application>
  <PresentationFormat>화면 슬라이드 쇼(4:3)</PresentationFormat>
  <Paragraphs>228</Paragraphs>
  <Slides>35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0" baseType="lpstr">
      <vt:lpstr>나눔바른고딕</vt:lpstr>
      <vt:lpstr>맑은 고딕</vt:lpstr>
      <vt:lpstr>Arial</vt:lpstr>
      <vt:lpstr>Wingdings</vt:lpstr>
      <vt:lpstr>Office 테마</vt:lpstr>
      <vt:lpstr>Trip-Picker (1 팀 신수동 크러셔)</vt:lpstr>
      <vt:lpstr>PowerPoint 프레젠테이션</vt:lpstr>
      <vt:lpstr>프로젝트 개발 배경</vt:lpstr>
      <vt:lpstr>프로젝트 진행 현황: Project Management Plan</vt:lpstr>
      <vt:lpstr>프로젝트 진행 현황: Project Management Plan</vt:lpstr>
      <vt:lpstr>프로젝트 진행 현황</vt:lpstr>
      <vt:lpstr>성과물 형태 및 사용 툴</vt:lpstr>
      <vt:lpstr>PowerPoint 프레젠테이션</vt:lpstr>
      <vt:lpstr>Use Case Diagram</vt:lpstr>
      <vt:lpstr>Use Case Specification – “추천 여행 게시물 조회하기＂</vt:lpstr>
      <vt:lpstr>Use Case Spec : 추천 여행 게시물 조회하기</vt:lpstr>
      <vt:lpstr>Use Case Spec : 추천 여행 게시물 조회하기</vt:lpstr>
      <vt:lpstr>Use Case Spec : 추천 여행 게시물 조회하기</vt:lpstr>
      <vt:lpstr>GUI화면(회원가입, 로그인)</vt:lpstr>
      <vt:lpstr>GUI화면(여행 지역 설정방식 선택)</vt:lpstr>
      <vt:lpstr>GUI화면(여행지역 추천받기 기능 설문화면)</vt:lpstr>
      <vt:lpstr>GUI화면(여행지역 직접 선택 화면)</vt:lpstr>
      <vt:lpstr>GUI화면(여행 스타일 선택 화면)</vt:lpstr>
      <vt:lpstr>GUI화면(추천 여행 게시물 조회 화면)</vt:lpstr>
      <vt:lpstr>GUI화면(추천 여행 게시물 조회 상세 페이지)</vt:lpstr>
      <vt:lpstr>GUI화면(즐겨찾기 화면)</vt:lpstr>
      <vt:lpstr>PowerPoint 프레젠테이션</vt:lpstr>
      <vt:lpstr>Key Decision – 여행지역 추천하기</vt:lpstr>
      <vt:lpstr>Entity Class Diagram</vt:lpstr>
      <vt:lpstr>Entity Relationship Diagram</vt:lpstr>
      <vt:lpstr>PowerPoint 프레젠테이션</vt:lpstr>
      <vt:lpstr>구현 모델의 동영상 시연/ 실연</vt:lpstr>
      <vt:lpstr>Traceability from UC Model to Implementation Model</vt:lpstr>
      <vt:lpstr>PowerPoint 프레젠테이션</vt:lpstr>
      <vt:lpstr>앞에 제시된 Use Case 명칭+Test Case</vt:lpstr>
      <vt:lpstr>테스트 결과 현황</vt:lpstr>
      <vt:lpstr>개발된 Application이 제공하는 Benefit 입증</vt:lpstr>
      <vt:lpstr>Lessons Learned</vt:lpstr>
      <vt:lpstr>Lessons Learned</vt:lpstr>
      <vt:lpstr>Lessons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Modeling with UML</dc:title>
  <dc:creator>Soojin Park</dc:creator>
  <cp:lastModifiedBy>서한얼</cp:lastModifiedBy>
  <cp:revision>459</cp:revision>
  <cp:lastPrinted>2012-12-19T08:26:52Z</cp:lastPrinted>
  <dcterms:created xsi:type="dcterms:W3CDTF">2012-10-10T06:20:37Z</dcterms:created>
  <dcterms:modified xsi:type="dcterms:W3CDTF">2019-12-08T08:14:17Z</dcterms:modified>
</cp:coreProperties>
</file>